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handoutMasterIdLst>
    <p:handoutMasterId r:id="rId48"/>
  </p:handoutMasterIdLst>
  <p:sldIdLst>
    <p:sldId id="439" r:id="rId2"/>
    <p:sldId id="386" r:id="rId3"/>
    <p:sldId id="357" r:id="rId4"/>
    <p:sldId id="387" r:id="rId5"/>
    <p:sldId id="378" r:id="rId6"/>
    <p:sldId id="410" r:id="rId7"/>
    <p:sldId id="430" r:id="rId8"/>
    <p:sldId id="429" r:id="rId9"/>
    <p:sldId id="379" r:id="rId10"/>
    <p:sldId id="437" r:id="rId11"/>
    <p:sldId id="334" r:id="rId12"/>
    <p:sldId id="275" r:id="rId13"/>
    <p:sldId id="385" r:id="rId14"/>
    <p:sldId id="388" r:id="rId15"/>
    <p:sldId id="414" r:id="rId16"/>
    <p:sldId id="373" r:id="rId17"/>
    <p:sldId id="403" r:id="rId18"/>
    <p:sldId id="279" r:id="rId19"/>
    <p:sldId id="283" r:id="rId20"/>
    <p:sldId id="274" r:id="rId21"/>
    <p:sldId id="288" r:id="rId22"/>
    <p:sldId id="401" r:id="rId23"/>
    <p:sldId id="405" r:id="rId24"/>
    <p:sldId id="374" r:id="rId25"/>
    <p:sldId id="312" r:id="rId26"/>
    <p:sldId id="431" r:id="rId27"/>
    <p:sldId id="432" r:id="rId28"/>
    <p:sldId id="433" r:id="rId29"/>
    <p:sldId id="434" r:id="rId30"/>
    <p:sldId id="435" r:id="rId31"/>
    <p:sldId id="436"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35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84348" autoAdjust="0"/>
  </p:normalViewPr>
  <p:slideViewPr>
    <p:cSldViewPr>
      <p:cViewPr>
        <p:scale>
          <a:sx n="70" d="100"/>
          <a:sy n="70" d="100"/>
        </p:scale>
        <p:origin x="-540" y="204"/>
      </p:cViewPr>
      <p:guideLst>
        <p:guide orient="horz" pos="2160"/>
        <p:guide pos="2880"/>
      </p:guideLst>
    </p:cSldViewPr>
  </p:slideViewPr>
  <p:outlineViewPr>
    <p:cViewPr>
      <p:scale>
        <a:sx n="33" d="100"/>
        <a:sy n="33" d="100"/>
      </p:scale>
      <p:origin x="0" y="22284"/>
    </p:cViewPr>
  </p:outlineViewPr>
  <p:notesTextViewPr>
    <p:cViewPr>
      <p:scale>
        <a:sx n="100" d="100"/>
        <a:sy n="100" d="100"/>
      </p:scale>
      <p:origin x="0" y="0"/>
    </p:cViewPr>
  </p:notesTextViewPr>
  <p:sorterViewPr>
    <p:cViewPr>
      <p:scale>
        <a:sx n="100" d="100"/>
        <a:sy n="100" d="100"/>
      </p:scale>
      <p:origin x="0" y="7248"/>
    </p:cViewPr>
  </p:sorterViewPr>
  <p:notesViewPr>
    <p:cSldViewPr>
      <p:cViewPr varScale="1">
        <p:scale>
          <a:sx n="56" d="100"/>
          <a:sy n="56" d="100"/>
        </p:scale>
        <p:origin x="-17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CCC40-A899-4052-AD58-EB98123E842E}"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07E0DD58-16B6-4599-A54F-732246B95815}">
      <dgm:prSet custT="1"/>
      <dgm:spPr>
        <a:solidFill>
          <a:schemeClr val="tx1"/>
        </a:solidFill>
      </dgm:spPr>
      <dgm:t>
        <a:bodyPr/>
        <a:lstStyle/>
        <a:p>
          <a:pPr rtl="0"/>
          <a:r>
            <a:rPr lang="en-US" sz="2400" b="1" spc="0" dirty="0" smtClean="0"/>
            <a:t>72) Does your agency have written policies or procedures for </a:t>
          </a:r>
          <a:r>
            <a:rPr lang="en-US" sz="2400" b="1" u="sng" spc="0" dirty="0" smtClean="0"/>
            <a:t>designating</a:t>
          </a:r>
          <a:r>
            <a:rPr lang="en-US" sz="2400" b="1" spc="0" dirty="0" smtClean="0"/>
            <a:t> SGE status?*  </a:t>
          </a:r>
        </a:p>
        <a:p>
          <a:pPr rtl="0"/>
          <a:r>
            <a:rPr lang="en-US" sz="2400" b="1" spc="0" dirty="0" smtClean="0"/>
            <a:t>(Source: </a:t>
          </a:r>
          <a:r>
            <a:rPr lang="en-US" sz="2400" b="1" spc="0" dirty="0" smtClean="0">
              <a:solidFill>
                <a:srgbClr val="FF0000"/>
              </a:solidFill>
            </a:rPr>
            <a:t>2014</a:t>
          </a:r>
          <a:r>
            <a:rPr lang="en-US" sz="2400" b="1" spc="0" dirty="0" smtClean="0"/>
            <a:t> Agency Questionnaire)</a:t>
          </a:r>
          <a:endParaRPr lang="en-US" sz="2400" spc="0" dirty="0"/>
        </a:p>
      </dgm:t>
    </dgm:pt>
    <dgm:pt modelId="{D345DEE6-725B-413B-A42F-1DCB02ABA2FA}" type="parTrans" cxnId="{F19A9E14-62F3-48E2-9D60-CF20C07DFA5A}">
      <dgm:prSet/>
      <dgm:spPr/>
      <dgm:t>
        <a:bodyPr/>
        <a:lstStyle/>
        <a:p>
          <a:endParaRPr lang="en-US" sz="1800" spc="0"/>
        </a:p>
      </dgm:t>
    </dgm:pt>
    <dgm:pt modelId="{1140F743-24A0-488C-B03C-CB3545C575DF}" type="sibTrans" cxnId="{F19A9E14-62F3-48E2-9D60-CF20C07DFA5A}">
      <dgm:prSet/>
      <dgm:spPr/>
      <dgm:t>
        <a:bodyPr/>
        <a:lstStyle/>
        <a:p>
          <a:endParaRPr lang="en-US" sz="1800" spc="0"/>
        </a:p>
      </dgm:t>
    </dgm:pt>
    <dgm:pt modelId="{FE857E46-5B02-4957-8698-CBCE7AF40F4D}">
      <dgm:prSet custT="1"/>
      <dgm:spPr/>
      <dgm:t>
        <a:bodyPr/>
        <a:lstStyle/>
        <a:p>
          <a:pPr rtl="0"/>
          <a:r>
            <a:rPr lang="en-US" sz="2800" b="1" spc="0" dirty="0" smtClean="0"/>
            <a:t>( ) Yes    </a:t>
          </a:r>
          <a:r>
            <a:rPr lang="en-US" sz="2800" b="1" spc="0" dirty="0" smtClean="0">
              <a:solidFill>
                <a:srgbClr val="FF0000"/>
              </a:solidFill>
            </a:rPr>
            <a:t>40</a:t>
          </a:r>
          <a:r>
            <a:rPr lang="en-US" sz="2800" b="1" spc="0" dirty="0" smtClean="0"/>
            <a:t> </a:t>
          </a:r>
          <a:endParaRPr lang="en-US" sz="2800" b="1" spc="0" dirty="0"/>
        </a:p>
      </dgm:t>
    </dgm:pt>
    <dgm:pt modelId="{8D4E062B-3534-420D-A369-2275FF220318}" type="parTrans" cxnId="{4D95EFCA-E09E-48D1-BD28-6D2A13970379}">
      <dgm:prSet/>
      <dgm:spPr/>
      <dgm:t>
        <a:bodyPr/>
        <a:lstStyle/>
        <a:p>
          <a:endParaRPr lang="en-US" sz="1800" spc="0"/>
        </a:p>
      </dgm:t>
    </dgm:pt>
    <dgm:pt modelId="{215E3B41-D646-4996-A2B7-2991739AC850}" type="sibTrans" cxnId="{4D95EFCA-E09E-48D1-BD28-6D2A13970379}">
      <dgm:prSet/>
      <dgm:spPr/>
      <dgm:t>
        <a:bodyPr/>
        <a:lstStyle/>
        <a:p>
          <a:endParaRPr lang="en-US" sz="1800" spc="0"/>
        </a:p>
      </dgm:t>
    </dgm:pt>
    <dgm:pt modelId="{CF1EE640-DC36-40F1-AF52-6541A86ED38B}">
      <dgm:prSet custT="1"/>
      <dgm:spPr/>
      <dgm:t>
        <a:bodyPr/>
        <a:lstStyle/>
        <a:p>
          <a:pPr rtl="0"/>
          <a:r>
            <a:rPr lang="en-US" sz="2800" b="1" spc="0" dirty="0" smtClean="0"/>
            <a:t>( ) No     </a:t>
          </a:r>
          <a:r>
            <a:rPr lang="en-US" sz="2800" b="1" spc="0" dirty="0" smtClean="0">
              <a:solidFill>
                <a:srgbClr val="FF0000"/>
              </a:solidFill>
            </a:rPr>
            <a:t>30</a:t>
          </a:r>
          <a:r>
            <a:rPr lang="en-US" sz="2800" b="1" spc="0" dirty="0" smtClean="0"/>
            <a:t> </a:t>
          </a:r>
          <a:endParaRPr lang="en-US" sz="2800" b="1" spc="0" dirty="0"/>
        </a:p>
      </dgm:t>
    </dgm:pt>
    <dgm:pt modelId="{471D0CE5-F992-446C-9B82-70B2C0BF6C4E}" type="parTrans" cxnId="{3F078F06-D4BE-40C8-BC5F-86DB69917ABD}">
      <dgm:prSet/>
      <dgm:spPr/>
      <dgm:t>
        <a:bodyPr/>
        <a:lstStyle/>
        <a:p>
          <a:endParaRPr lang="en-US" sz="1800" spc="0"/>
        </a:p>
      </dgm:t>
    </dgm:pt>
    <dgm:pt modelId="{4F8B34F9-B8C8-44F1-ABD4-3BF46C997FB9}" type="sibTrans" cxnId="{3F078F06-D4BE-40C8-BC5F-86DB69917ABD}">
      <dgm:prSet/>
      <dgm:spPr/>
      <dgm:t>
        <a:bodyPr/>
        <a:lstStyle/>
        <a:p>
          <a:endParaRPr lang="en-US" sz="1800" spc="0"/>
        </a:p>
      </dgm:t>
    </dgm:pt>
    <dgm:pt modelId="{6657114F-4BFB-4253-83EB-ACB6309D6982}">
      <dgm:prSet custT="1"/>
      <dgm:spPr/>
      <dgm:t>
        <a:bodyPr/>
        <a:lstStyle/>
        <a:p>
          <a:pPr rtl="0"/>
          <a:r>
            <a:rPr lang="en-US" sz="2800" b="1" spc="0" dirty="0" smtClean="0"/>
            <a:t>( ) </a:t>
          </a:r>
          <a:r>
            <a:rPr lang="en-US" sz="2400" b="1" spc="0" dirty="0" smtClean="0"/>
            <a:t>N/A</a:t>
          </a:r>
          <a:r>
            <a:rPr lang="en-US" sz="2800" b="1" spc="0" dirty="0" smtClean="0"/>
            <a:t>    </a:t>
          </a:r>
          <a:r>
            <a:rPr lang="en-US" sz="2800" b="1" spc="0" dirty="0" smtClean="0">
              <a:solidFill>
                <a:srgbClr val="FF0000"/>
              </a:solidFill>
            </a:rPr>
            <a:t>16</a:t>
          </a:r>
          <a:endParaRPr lang="en-US" sz="2800" b="1" spc="0" dirty="0"/>
        </a:p>
      </dgm:t>
    </dgm:pt>
    <dgm:pt modelId="{839223A0-48E5-461A-8AFC-DCC19FDE0076}" type="parTrans" cxnId="{3F728248-9B4F-48D9-A7B8-336EF0FAB634}">
      <dgm:prSet/>
      <dgm:spPr/>
      <dgm:t>
        <a:bodyPr/>
        <a:lstStyle/>
        <a:p>
          <a:endParaRPr lang="en-US" sz="1800" spc="0"/>
        </a:p>
      </dgm:t>
    </dgm:pt>
    <dgm:pt modelId="{669530D0-D111-42F6-82A3-F31B0D948774}" type="sibTrans" cxnId="{3F728248-9B4F-48D9-A7B8-336EF0FAB634}">
      <dgm:prSet/>
      <dgm:spPr/>
      <dgm:t>
        <a:bodyPr/>
        <a:lstStyle/>
        <a:p>
          <a:endParaRPr lang="en-US" sz="1800" spc="0"/>
        </a:p>
      </dgm:t>
    </dgm:pt>
    <dgm:pt modelId="{7D95CDEE-E80D-49DF-8168-1B97A0DDE34F}" type="pres">
      <dgm:prSet presAssocID="{83DCCC40-A899-4052-AD58-EB98123E842E}" presName="linear" presStyleCnt="0">
        <dgm:presLayoutVars>
          <dgm:dir/>
          <dgm:animLvl val="lvl"/>
          <dgm:resizeHandles val="exact"/>
        </dgm:presLayoutVars>
      </dgm:prSet>
      <dgm:spPr/>
      <dgm:t>
        <a:bodyPr/>
        <a:lstStyle/>
        <a:p>
          <a:endParaRPr lang="en-US"/>
        </a:p>
      </dgm:t>
    </dgm:pt>
    <dgm:pt modelId="{A19DD22C-666A-47FC-90B9-79AC1658BFCD}" type="pres">
      <dgm:prSet presAssocID="{07E0DD58-16B6-4599-A54F-732246B95815}" presName="parentLin" presStyleCnt="0"/>
      <dgm:spPr/>
    </dgm:pt>
    <dgm:pt modelId="{6517F86A-1387-479A-8DDA-4D0995C2E358}" type="pres">
      <dgm:prSet presAssocID="{07E0DD58-16B6-4599-A54F-732246B95815}" presName="parentLeftMargin" presStyleLbl="node1" presStyleIdx="0" presStyleCnt="4"/>
      <dgm:spPr/>
      <dgm:t>
        <a:bodyPr/>
        <a:lstStyle/>
        <a:p>
          <a:endParaRPr lang="en-US"/>
        </a:p>
      </dgm:t>
    </dgm:pt>
    <dgm:pt modelId="{E7448DC5-84E9-435A-8CB0-63AB21076C4D}" type="pres">
      <dgm:prSet presAssocID="{07E0DD58-16B6-4599-A54F-732246B95815}" presName="parentText" presStyleLbl="node1" presStyleIdx="0" presStyleCnt="4" custScaleX="150037" custScaleY="470042">
        <dgm:presLayoutVars>
          <dgm:chMax val="0"/>
          <dgm:bulletEnabled val="1"/>
        </dgm:presLayoutVars>
      </dgm:prSet>
      <dgm:spPr/>
      <dgm:t>
        <a:bodyPr/>
        <a:lstStyle/>
        <a:p>
          <a:endParaRPr lang="en-US"/>
        </a:p>
      </dgm:t>
    </dgm:pt>
    <dgm:pt modelId="{64F876E6-7FB4-4229-AFB1-FA7CF6D96507}" type="pres">
      <dgm:prSet presAssocID="{07E0DD58-16B6-4599-A54F-732246B95815}" presName="negativeSpace" presStyleCnt="0"/>
      <dgm:spPr/>
    </dgm:pt>
    <dgm:pt modelId="{6E42778C-BE8D-451E-BA17-B99CB792908F}" type="pres">
      <dgm:prSet presAssocID="{07E0DD58-16B6-4599-A54F-732246B95815}" presName="childText" presStyleLbl="conFgAcc1" presStyleIdx="0" presStyleCnt="4">
        <dgm:presLayoutVars>
          <dgm:bulletEnabled val="1"/>
        </dgm:presLayoutVars>
      </dgm:prSet>
      <dgm:spPr/>
    </dgm:pt>
    <dgm:pt modelId="{CFCBE3D7-1013-48B1-8BD6-D284A55E63F0}" type="pres">
      <dgm:prSet presAssocID="{1140F743-24A0-488C-B03C-CB3545C575DF}" presName="spaceBetweenRectangles" presStyleCnt="0"/>
      <dgm:spPr/>
    </dgm:pt>
    <dgm:pt modelId="{B8410F6D-D8EB-40AB-AFF6-5D021480E953}" type="pres">
      <dgm:prSet presAssocID="{FE857E46-5B02-4957-8698-CBCE7AF40F4D}" presName="parentLin" presStyleCnt="0"/>
      <dgm:spPr/>
    </dgm:pt>
    <dgm:pt modelId="{47612DD0-117C-4684-AADF-C6C54118BEA5}" type="pres">
      <dgm:prSet presAssocID="{FE857E46-5B02-4957-8698-CBCE7AF40F4D}" presName="parentLeftMargin" presStyleLbl="node1" presStyleIdx="0" presStyleCnt="4"/>
      <dgm:spPr/>
      <dgm:t>
        <a:bodyPr/>
        <a:lstStyle/>
        <a:p>
          <a:endParaRPr lang="en-US"/>
        </a:p>
      </dgm:t>
    </dgm:pt>
    <dgm:pt modelId="{846AC075-C2C4-4282-AE93-8D4B003649E3}" type="pres">
      <dgm:prSet presAssocID="{FE857E46-5B02-4957-8698-CBCE7AF40F4D}" presName="parentText" presStyleLbl="node1" presStyleIdx="1" presStyleCnt="4" custScaleY="311943">
        <dgm:presLayoutVars>
          <dgm:chMax val="0"/>
          <dgm:bulletEnabled val="1"/>
        </dgm:presLayoutVars>
      </dgm:prSet>
      <dgm:spPr/>
      <dgm:t>
        <a:bodyPr/>
        <a:lstStyle/>
        <a:p>
          <a:endParaRPr lang="en-US"/>
        </a:p>
      </dgm:t>
    </dgm:pt>
    <dgm:pt modelId="{881385F3-8C3A-4106-917E-56B02072CA6D}" type="pres">
      <dgm:prSet presAssocID="{FE857E46-5B02-4957-8698-CBCE7AF40F4D}" presName="negativeSpace" presStyleCnt="0"/>
      <dgm:spPr/>
    </dgm:pt>
    <dgm:pt modelId="{C4056814-6A19-4BAE-A819-2D33C6F06D6E}" type="pres">
      <dgm:prSet presAssocID="{FE857E46-5B02-4957-8698-CBCE7AF40F4D}" presName="childText" presStyleLbl="conFgAcc1" presStyleIdx="1" presStyleCnt="4">
        <dgm:presLayoutVars>
          <dgm:bulletEnabled val="1"/>
        </dgm:presLayoutVars>
      </dgm:prSet>
      <dgm:spPr/>
    </dgm:pt>
    <dgm:pt modelId="{8787FCC8-21C7-448C-97D5-E25464D9A6FD}" type="pres">
      <dgm:prSet presAssocID="{215E3B41-D646-4996-A2B7-2991739AC850}" presName="spaceBetweenRectangles" presStyleCnt="0"/>
      <dgm:spPr/>
    </dgm:pt>
    <dgm:pt modelId="{C40BEA48-CEB9-42D2-B184-74969073A5CF}" type="pres">
      <dgm:prSet presAssocID="{CF1EE640-DC36-40F1-AF52-6541A86ED38B}" presName="parentLin" presStyleCnt="0"/>
      <dgm:spPr/>
    </dgm:pt>
    <dgm:pt modelId="{FAE4A5D8-7E3B-4385-B62F-EDE6FCC06810}" type="pres">
      <dgm:prSet presAssocID="{CF1EE640-DC36-40F1-AF52-6541A86ED38B}" presName="parentLeftMargin" presStyleLbl="node1" presStyleIdx="1" presStyleCnt="4"/>
      <dgm:spPr/>
      <dgm:t>
        <a:bodyPr/>
        <a:lstStyle/>
        <a:p>
          <a:endParaRPr lang="en-US"/>
        </a:p>
      </dgm:t>
    </dgm:pt>
    <dgm:pt modelId="{61F5A41A-5B70-4555-AA6E-42F305FC44ED}" type="pres">
      <dgm:prSet presAssocID="{CF1EE640-DC36-40F1-AF52-6541A86ED38B}" presName="parentText" presStyleLbl="node1" presStyleIdx="2" presStyleCnt="4" custScaleY="268756" custLinFactNeighborX="16279" custLinFactNeighborY="-9515">
        <dgm:presLayoutVars>
          <dgm:chMax val="0"/>
          <dgm:bulletEnabled val="1"/>
        </dgm:presLayoutVars>
      </dgm:prSet>
      <dgm:spPr/>
      <dgm:t>
        <a:bodyPr/>
        <a:lstStyle/>
        <a:p>
          <a:endParaRPr lang="en-US"/>
        </a:p>
      </dgm:t>
    </dgm:pt>
    <dgm:pt modelId="{EE8599C6-5B7D-4AF8-ADE4-5753265F6E64}" type="pres">
      <dgm:prSet presAssocID="{CF1EE640-DC36-40F1-AF52-6541A86ED38B}" presName="negativeSpace" presStyleCnt="0"/>
      <dgm:spPr/>
    </dgm:pt>
    <dgm:pt modelId="{F315A9D7-0984-4D4B-A740-66F66723167B}" type="pres">
      <dgm:prSet presAssocID="{CF1EE640-DC36-40F1-AF52-6541A86ED38B}" presName="childText" presStyleLbl="conFgAcc1" presStyleIdx="2" presStyleCnt="4">
        <dgm:presLayoutVars>
          <dgm:bulletEnabled val="1"/>
        </dgm:presLayoutVars>
      </dgm:prSet>
      <dgm:spPr/>
    </dgm:pt>
    <dgm:pt modelId="{D1DC7D3E-C1EF-4A53-B39D-8A8B4840B892}" type="pres">
      <dgm:prSet presAssocID="{4F8B34F9-B8C8-44F1-ABD4-3BF46C997FB9}" presName="spaceBetweenRectangles" presStyleCnt="0"/>
      <dgm:spPr/>
    </dgm:pt>
    <dgm:pt modelId="{514ABA40-3606-45CF-908A-04DCA76BAB83}" type="pres">
      <dgm:prSet presAssocID="{6657114F-4BFB-4253-83EB-ACB6309D6982}" presName="parentLin" presStyleCnt="0"/>
      <dgm:spPr/>
    </dgm:pt>
    <dgm:pt modelId="{AAA44098-9846-43BF-8BBC-933DD9A119B1}" type="pres">
      <dgm:prSet presAssocID="{6657114F-4BFB-4253-83EB-ACB6309D6982}" presName="parentLeftMargin" presStyleLbl="node1" presStyleIdx="2" presStyleCnt="4"/>
      <dgm:spPr/>
      <dgm:t>
        <a:bodyPr/>
        <a:lstStyle/>
        <a:p>
          <a:endParaRPr lang="en-US"/>
        </a:p>
      </dgm:t>
    </dgm:pt>
    <dgm:pt modelId="{8DB689E2-FD5C-41F0-9445-0FBE948B3026}" type="pres">
      <dgm:prSet presAssocID="{6657114F-4BFB-4253-83EB-ACB6309D6982}" presName="parentText" presStyleLbl="node1" presStyleIdx="3" presStyleCnt="4" custScaleY="253980">
        <dgm:presLayoutVars>
          <dgm:chMax val="0"/>
          <dgm:bulletEnabled val="1"/>
        </dgm:presLayoutVars>
      </dgm:prSet>
      <dgm:spPr/>
      <dgm:t>
        <a:bodyPr/>
        <a:lstStyle/>
        <a:p>
          <a:endParaRPr lang="en-US"/>
        </a:p>
      </dgm:t>
    </dgm:pt>
    <dgm:pt modelId="{82807A7C-7000-4781-A8B4-5D14FF641247}" type="pres">
      <dgm:prSet presAssocID="{6657114F-4BFB-4253-83EB-ACB6309D6982}" presName="negativeSpace" presStyleCnt="0"/>
      <dgm:spPr/>
    </dgm:pt>
    <dgm:pt modelId="{3934BB03-F824-4BE6-AB33-B3FE85D079E2}" type="pres">
      <dgm:prSet presAssocID="{6657114F-4BFB-4253-83EB-ACB6309D6982}" presName="childText" presStyleLbl="conFgAcc1" presStyleIdx="3" presStyleCnt="4">
        <dgm:presLayoutVars>
          <dgm:bulletEnabled val="1"/>
        </dgm:presLayoutVars>
      </dgm:prSet>
      <dgm:spPr/>
    </dgm:pt>
  </dgm:ptLst>
  <dgm:cxnLst>
    <dgm:cxn modelId="{094A0685-A641-4B67-9D3C-284FFEE20BF6}" type="presOf" srcId="{FE857E46-5B02-4957-8698-CBCE7AF40F4D}" destId="{47612DD0-117C-4684-AADF-C6C54118BEA5}" srcOrd="0" destOrd="0" presId="urn:microsoft.com/office/officeart/2005/8/layout/list1"/>
    <dgm:cxn modelId="{3F904C27-85A6-4591-AD89-F6CFE154F0B4}" type="presOf" srcId="{07E0DD58-16B6-4599-A54F-732246B95815}" destId="{E7448DC5-84E9-435A-8CB0-63AB21076C4D}" srcOrd="1" destOrd="0" presId="urn:microsoft.com/office/officeart/2005/8/layout/list1"/>
    <dgm:cxn modelId="{4D95EFCA-E09E-48D1-BD28-6D2A13970379}" srcId="{83DCCC40-A899-4052-AD58-EB98123E842E}" destId="{FE857E46-5B02-4957-8698-CBCE7AF40F4D}" srcOrd="1" destOrd="0" parTransId="{8D4E062B-3534-420D-A369-2275FF220318}" sibTransId="{215E3B41-D646-4996-A2B7-2991739AC850}"/>
    <dgm:cxn modelId="{EBD0B6AC-C38A-46C6-AFC8-C9A7DA3DDD11}" type="presOf" srcId="{6657114F-4BFB-4253-83EB-ACB6309D6982}" destId="{8DB689E2-FD5C-41F0-9445-0FBE948B3026}" srcOrd="1" destOrd="0" presId="urn:microsoft.com/office/officeart/2005/8/layout/list1"/>
    <dgm:cxn modelId="{89BE36F0-E745-4233-B9B3-72ADE9A22580}" type="presOf" srcId="{07E0DD58-16B6-4599-A54F-732246B95815}" destId="{6517F86A-1387-479A-8DDA-4D0995C2E358}" srcOrd="0" destOrd="0" presId="urn:microsoft.com/office/officeart/2005/8/layout/list1"/>
    <dgm:cxn modelId="{F904CD25-E0E1-4892-BF04-29D3A51408C1}" type="presOf" srcId="{CF1EE640-DC36-40F1-AF52-6541A86ED38B}" destId="{61F5A41A-5B70-4555-AA6E-42F305FC44ED}" srcOrd="1" destOrd="0" presId="urn:microsoft.com/office/officeart/2005/8/layout/list1"/>
    <dgm:cxn modelId="{3F078F06-D4BE-40C8-BC5F-86DB69917ABD}" srcId="{83DCCC40-A899-4052-AD58-EB98123E842E}" destId="{CF1EE640-DC36-40F1-AF52-6541A86ED38B}" srcOrd="2" destOrd="0" parTransId="{471D0CE5-F992-446C-9B82-70B2C0BF6C4E}" sibTransId="{4F8B34F9-B8C8-44F1-ABD4-3BF46C997FB9}"/>
    <dgm:cxn modelId="{F465C51D-349B-4615-8755-6CCA1B954AD5}" type="presOf" srcId="{6657114F-4BFB-4253-83EB-ACB6309D6982}" destId="{AAA44098-9846-43BF-8BBC-933DD9A119B1}" srcOrd="0" destOrd="0" presId="urn:microsoft.com/office/officeart/2005/8/layout/list1"/>
    <dgm:cxn modelId="{3F728248-9B4F-48D9-A7B8-336EF0FAB634}" srcId="{83DCCC40-A899-4052-AD58-EB98123E842E}" destId="{6657114F-4BFB-4253-83EB-ACB6309D6982}" srcOrd="3" destOrd="0" parTransId="{839223A0-48E5-461A-8AFC-DCC19FDE0076}" sibTransId="{669530D0-D111-42F6-82A3-F31B0D948774}"/>
    <dgm:cxn modelId="{FE3208ED-3FDC-4255-8030-A92EBF6C0297}" type="presOf" srcId="{83DCCC40-A899-4052-AD58-EB98123E842E}" destId="{7D95CDEE-E80D-49DF-8168-1B97A0DDE34F}" srcOrd="0" destOrd="0" presId="urn:microsoft.com/office/officeart/2005/8/layout/list1"/>
    <dgm:cxn modelId="{BF48DB9A-9C8C-4464-A6FE-56CC29D7B108}" type="presOf" srcId="{CF1EE640-DC36-40F1-AF52-6541A86ED38B}" destId="{FAE4A5D8-7E3B-4385-B62F-EDE6FCC06810}" srcOrd="0" destOrd="0" presId="urn:microsoft.com/office/officeart/2005/8/layout/list1"/>
    <dgm:cxn modelId="{F19A9E14-62F3-48E2-9D60-CF20C07DFA5A}" srcId="{83DCCC40-A899-4052-AD58-EB98123E842E}" destId="{07E0DD58-16B6-4599-A54F-732246B95815}" srcOrd="0" destOrd="0" parTransId="{D345DEE6-725B-413B-A42F-1DCB02ABA2FA}" sibTransId="{1140F743-24A0-488C-B03C-CB3545C575DF}"/>
    <dgm:cxn modelId="{1445EC61-B2F4-4A90-96F8-05F24EC5B838}" type="presOf" srcId="{FE857E46-5B02-4957-8698-CBCE7AF40F4D}" destId="{846AC075-C2C4-4282-AE93-8D4B003649E3}" srcOrd="1" destOrd="0" presId="urn:microsoft.com/office/officeart/2005/8/layout/list1"/>
    <dgm:cxn modelId="{66ACD787-3D61-4875-9D40-3B0247D318B1}" type="presParOf" srcId="{7D95CDEE-E80D-49DF-8168-1B97A0DDE34F}" destId="{A19DD22C-666A-47FC-90B9-79AC1658BFCD}" srcOrd="0" destOrd="0" presId="urn:microsoft.com/office/officeart/2005/8/layout/list1"/>
    <dgm:cxn modelId="{2B606430-F47C-4662-A4F4-5EB3717C5174}" type="presParOf" srcId="{A19DD22C-666A-47FC-90B9-79AC1658BFCD}" destId="{6517F86A-1387-479A-8DDA-4D0995C2E358}" srcOrd="0" destOrd="0" presId="urn:microsoft.com/office/officeart/2005/8/layout/list1"/>
    <dgm:cxn modelId="{A6924D4B-48D9-411A-9252-5F7B5A4F6F63}" type="presParOf" srcId="{A19DD22C-666A-47FC-90B9-79AC1658BFCD}" destId="{E7448DC5-84E9-435A-8CB0-63AB21076C4D}" srcOrd="1" destOrd="0" presId="urn:microsoft.com/office/officeart/2005/8/layout/list1"/>
    <dgm:cxn modelId="{3717B798-DF55-49EC-ABB4-E89D8DC33AA3}" type="presParOf" srcId="{7D95CDEE-E80D-49DF-8168-1B97A0DDE34F}" destId="{64F876E6-7FB4-4229-AFB1-FA7CF6D96507}" srcOrd="1" destOrd="0" presId="urn:microsoft.com/office/officeart/2005/8/layout/list1"/>
    <dgm:cxn modelId="{81440821-1FDC-412C-BC55-747E807EFDA8}" type="presParOf" srcId="{7D95CDEE-E80D-49DF-8168-1B97A0DDE34F}" destId="{6E42778C-BE8D-451E-BA17-B99CB792908F}" srcOrd="2" destOrd="0" presId="urn:microsoft.com/office/officeart/2005/8/layout/list1"/>
    <dgm:cxn modelId="{7B9C8C1B-A2E8-4AAE-BBFC-01D8341C7426}" type="presParOf" srcId="{7D95CDEE-E80D-49DF-8168-1B97A0DDE34F}" destId="{CFCBE3D7-1013-48B1-8BD6-D284A55E63F0}" srcOrd="3" destOrd="0" presId="urn:microsoft.com/office/officeart/2005/8/layout/list1"/>
    <dgm:cxn modelId="{DFE6A2C7-CBD6-4BFB-A0F2-61BC3BF43F2A}" type="presParOf" srcId="{7D95CDEE-E80D-49DF-8168-1B97A0DDE34F}" destId="{B8410F6D-D8EB-40AB-AFF6-5D021480E953}" srcOrd="4" destOrd="0" presId="urn:microsoft.com/office/officeart/2005/8/layout/list1"/>
    <dgm:cxn modelId="{EDAF09C1-878E-46ED-AA67-F4D6376F7637}" type="presParOf" srcId="{B8410F6D-D8EB-40AB-AFF6-5D021480E953}" destId="{47612DD0-117C-4684-AADF-C6C54118BEA5}" srcOrd="0" destOrd="0" presId="urn:microsoft.com/office/officeart/2005/8/layout/list1"/>
    <dgm:cxn modelId="{036D141C-7602-4CF9-B315-7D0E2088DB69}" type="presParOf" srcId="{B8410F6D-D8EB-40AB-AFF6-5D021480E953}" destId="{846AC075-C2C4-4282-AE93-8D4B003649E3}" srcOrd="1" destOrd="0" presId="urn:microsoft.com/office/officeart/2005/8/layout/list1"/>
    <dgm:cxn modelId="{98F1CD40-A928-4052-BCBC-ED62460A6E07}" type="presParOf" srcId="{7D95CDEE-E80D-49DF-8168-1B97A0DDE34F}" destId="{881385F3-8C3A-4106-917E-56B02072CA6D}" srcOrd="5" destOrd="0" presId="urn:microsoft.com/office/officeart/2005/8/layout/list1"/>
    <dgm:cxn modelId="{B3558F4A-5AD2-4B13-9623-31F1E3111803}" type="presParOf" srcId="{7D95CDEE-E80D-49DF-8168-1B97A0DDE34F}" destId="{C4056814-6A19-4BAE-A819-2D33C6F06D6E}" srcOrd="6" destOrd="0" presId="urn:microsoft.com/office/officeart/2005/8/layout/list1"/>
    <dgm:cxn modelId="{AE0CCF5C-CC8E-4E08-A93D-B59561AE553F}" type="presParOf" srcId="{7D95CDEE-E80D-49DF-8168-1B97A0DDE34F}" destId="{8787FCC8-21C7-448C-97D5-E25464D9A6FD}" srcOrd="7" destOrd="0" presId="urn:microsoft.com/office/officeart/2005/8/layout/list1"/>
    <dgm:cxn modelId="{595F4075-6972-468A-99F4-8429CE1A54E4}" type="presParOf" srcId="{7D95CDEE-E80D-49DF-8168-1B97A0DDE34F}" destId="{C40BEA48-CEB9-42D2-B184-74969073A5CF}" srcOrd="8" destOrd="0" presId="urn:microsoft.com/office/officeart/2005/8/layout/list1"/>
    <dgm:cxn modelId="{B6815273-D0A1-4D41-8383-BB3FFA6FD2F2}" type="presParOf" srcId="{C40BEA48-CEB9-42D2-B184-74969073A5CF}" destId="{FAE4A5D8-7E3B-4385-B62F-EDE6FCC06810}" srcOrd="0" destOrd="0" presId="urn:microsoft.com/office/officeart/2005/8/layout/list1"/>
    <dgm:cxn modelId="{325E209A-D7D8-4683-9D26-3DCE0FCEE285}" type="presParOf" srcId="{C40BEA48-CEB9-42D2-B184-74969073A5CF}" destId="{61F5A41A-5B70-4555-AA6E-42F305FC44ED}" srcOrd="1" destOrd="0" presId="urn:microsoft.com/office/officeart/2005/8/layout/list1"/>
    <dgm:cxn modelId="{3B907126-9B55-4FAC-8C7E-7598F41F07BF}" type="presParOf" srcId="{7D95CDEE-E80D-49DF-8168-1B97A0DDE34F}" destId="{EE8599C6-5B7D-4AF8-ADE4-5753265F6E64}" srcOrd="9" destOrd="0" presId="urn:microsoft.com/office/officeart/2005/8/layout/list1"/>
    <dgm:cxn modelId="{B3843FC7-8915-4CE1-85F7-84B5AE4F8561}" type="presParOf" srcId="{7D95CDEE-E80D-49DF-8168-1B97A0DDE34F}" destId="{F315A9D7-0984-4D4B-A740-66F66723167B}" srcOrd="10" destOrd="0" presId="urn:microsoft.com/office/officeart/2005/8/layout/list1"/>
    <dgm:cxn modelId="{26ED0AFE-4685-4D32-A58C-5A313DC751C3}" type="presParOf" srcId="{7D95CDEE-E80D-49DF-8168-1B97A0DDE34F}" destId="{D1DC7D3E-C1EF-4A53-B39D-8A8B4840B892}" srcOrd="11" destOrd="0" presId="urn:microsoft.com/office/officeart/2005/8/layout/list1"/>
    <dgm:cxn modelId="{D7B93B9C-58C4-4995-815E-3D89A383598F}" type="presParOf" srcId="{7D95CDEE-E80D-49DF-8168-1B97A0DDE34F}" destId="{514ABA40-3606-45CF-908A-04DCA76BAB83}" srcOrd="12" destOrd="0" presId="urn:microsoft.com/office/officeart/2005/8/layout/list1"/>
    <dgm:cxn modelId="{D4F72866-4FEF-4BAC-ADC4-508A19F558AB}" type="presParOf" srcId="{514ABA40-3606-45CF-908A-04DCA76BAB83}" destId="{AAA44098-9846-43BF-8BBC-933DD9A119B1}" srcOrd="0" destOrd="0" presId="urn:microsoft.com/office/officeart/2005/8/layout/list1"/>
    <dgm:cxn modelId="{4ED33A5E-684E-4B32-B8BE-B9B0C9570F1A}" type="presParOf" srcId="{514ABA40-3606-45CF-908A-04DCA76BAB83}" destId="{8DB689E2-FD5C-41F0-9445-0FBE948B3026}" srcOrd="1" destOrd="0" presId="urn:microsoft.com/office/officeart/2005/8/layout/list1"/>
    <dgm:cxn modelId="{8E8B44CC-B4E8-4218-A136-92368DBC796F}" type="presParOf" srcId="{7D95CDEE-E80D-49DF-8168-1B97A0DDE34F}" destId="{82807A7C-7000-4781-A8B4-5D14FF641247}" srcOrd="13" destOrd="0" presId="urn:microsoft.com/office/officeart/2005/8/layout/list1"/>
    <dgm:cxn modelId="{BBD86BC0-5A56-4683-B8C3-B584C0EF03BE}" type="presParOf" srcId="{7D95CDEE-E80D-49DF-8168-1B97A0DDE34F}" destId="{3934BB03-F824-4BE6-AB33-B3FE85D079E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CCC40-A899-4052-AD58-EB98123E842E}"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07E0DD58-16B6-4599-A54F-732246B95815}">
      <dgm:prSet custT="1"/>
      <dgm:spPr>
        <a:solidFill>
          <a:schemeClr val="tx1"/>
        </a:solidFill>
      </dgm:spPr>
      <dgm:t>
        <a:bodyPr/>
        <a:lstStyle/>
        <a:p>
          <a:pPr rtl="0"/>
          <a:r>
            <a:rPr lang="en-US" sz="2400" b="1" spc="0" dirty="0" smtClean="0"/>
            <a:t>73) </a:t>
          </a:r>
          <a:r>
            <a:rPr lang="en-US" sz="2400" b="1" i="0" u="none" dirty="0" smtClean="0"/>
            <a:t>Which office at your agency makes a determination that an individual is an SGE?</a:t>
          </a:r>
          <a:r>
            <a:rPr lang="en-US" sz="2400" b="1" spc="0" dirty="0" smtClean="0"/>
            <a:t>  </a:t>
          </a:r>
        </a:p>
        <a:p>
          <a:pPr rtl="0"/>
          <a:r>
            <a:rPr lang="en-US" sz="2400" b="1" spc="0" dirty="0" smtClean="0"/>
            <a:t>(Source: </a:t>
          </a:r>
          <a:r>
            <a:rPr lang="en-US" sz="2400" b="1" spc="0" dirty="0" smtClean="0">
              <a:solidFill>
                <a:srgbClr val="FF0000"/>
              </a:solidFill>
            </a:rPr>
            <a:t>2014</a:t>
          </a:r>
          <a:r>
            <a:rPr lang="en-US" sz="2400" b="1" spc="0" dirty="0" smtClean="0"/>
            <a:t> Agency Questionnaire)</a:t>
          </a:r>
          <a:endParaRPr lang="en-US" sz="2400" spc="0" dirty="0"/>
        </a:p>
      </dgm:t>
    </dgm:pt>
    <dgm:pt modelId="{D345DEE6-725B-413B-A42F-1DCB02ABA2FA}" type="parTrans" cxnId="{F19A9E14-62F3-48E2-9D60-CF20C07DFA5A}">
      <dgm:prSet/>
      <dgm:spPr/>
      <dgm:t>
        <a:bodyPr/>
        <a:lstStyle/>
        <a:p>
          <a:endParaRPr lang="en-US" sz="1800" spc="0"/>
        </a:p>
      </dgm:t>
    </dgm:pt>
    <dgm:pt modelId="{1140F743-24A0-488C-B03C-CB3545C575DF}" type="sibTrans" cxnId="{F19A9E14-62F3-48E2-9D60-CF20C07DFA5A}">
      <dgm:prSet/>
      <dgm:spPr/>
      <dgm:t>
        <a:bodyPr/>
        <a:lstStyle/>
        <a:p>
          <a:endParaRPr lang="en-US" sz="1800" spc="0"/>
        </a:p>
      </dgm:t>
    </dgm:pt>
    <dgm:pt modelId="{FE857E46-5B02-4957-8698-CBCE7AF40F4D}">
      <dgm:prSet custT="1"/>
      <dgm:spPr/>
      <dgm:t>
        <a:bodyPr/>
        <a:lstStyle/>
        <a:p>
          <a:pPr rtl="0"/>
          <a:r>
            <a:rPr lang="en-US" sz="2800" b="1" spc="0" dirty="0" smtClean="0"/>
            <a:t> Ethics Office             </a:t>
          </a:r>
          <a:r>
            <a:rPr lang="en-US" sz="2800" b="1" spc="0" dirty="0" smtClean="0">
              <a:solidFill>
                <a:srgbClr val="FF0000"/>
              </a:solidFill>
            </a:rPr>
            <a:t>47</a:t>
          </a:r>
          <a:r>
            <a:rPr lang="en-US" sz="2800" b="1" spc="0" dirty="0" smtClean="0"/>
            <a:t>  </a:t>
          </a:r>
          <a:endParaRPr lang="en-US" sz="2800" b="1" spc="0" dirty="0"/>
        </a:p>
      </dgm:t>
    </dgm:pt>
    <dgm:pt modelId="{8D4E062B-3534-420D-A369-2275FF220318}" type="parTrans" cxnId="{4D95EFCA-E09E-48D1-BD28-6D2A13970379}">
      <dgm:prSet/>
      <dgm:spPr/>
      <dgm:t>
        <a:bodyPr/>
        <a:lstStyle/>
        <a:p>
          <a:endParaRPr lang="en-US" sz="1800" spc="0"/>
        </a:p>
      </dgm:t>
    </dgm:pt>
    <dgm:pt modelId="{215E3B41-D646-4996-A2B7-2991739AC850}" type="sibTrans" cxnId="{4D95EFCA-E09E-48D1-BD28-6D2A13970379}">
      <dgm:prSet/>
      <dgm:spPr/>
      <dgm:t>
        <a:bodyPr/>
        <a:lstStyle/>
        <a:p>
          <a:endParaRPr lang="en-US" sz="1800" spc="0"/>
        </a:p>
      </dgm:t>
    </dgm:pt>
    <dgm:pt modelId="{CF1EE640-DC36-40F1-AF52-6541A86ED38B}">
      <dgm:prSet custT="1"/>
      <dgm:spPr/>
      <dgm:t>
        <a:bodyPr/>
        <a:lstStyle/>
        <a:p>
          <a:pPr rtl="0"/>
          <a:r>
            <a:rPr lang="en-US" sz="2800" b="1" spc="0" dirty="0" smtClean="0"/>
            <a:t> Human Resources    </a:t>
          </a:r>
          <a:r>
            <a:rPr lang="en-US" sz="2800" b="1" spc="0" dirty="0" smtClean="0">
              <a:solidFill>
                <a:srgbClr val="FF0000"/>
              </a:solidFill>
            </a:rPr>
            <a:t>29</a:t>
          </a:r>
          <a:r>
            <a:rPr lang="en-US" sz="2800" b="1" spc="0" dirty="0" smtClean="0"/>
            <a:t> </a:t>
          </a:r>
          <a:endParaRPr lang="en-US" sz="2800" b="1" spc="0" dirty="0"/>
        </a:p>
      </dgm:t>
    </dgm:pt>
    <dgm:pt modelId="{471D0CE5-F992-446C-9B82-70B2C0BF6C4E}" type="parTrans" cxnId="{3F078F06-D4BE-40C8-BC5F-86DB69917ABD}">
      <dgm:prSet/>
      <dgm:spPr/>
      <dgm:t>
        <a:bodyPr/>
        <a:lstStyle/>
        <a:p>
          <a:endParaRPr lang="en-US" sz="1800" spc="0"/>
        </a:p>
      </dgm:t>
    </dgm:pt>
    <dgm:pt modelId="{4F8B34F9-B8C8-44F1-ABD4-3BF46C997FB9}" type="sibTrans" cxnId="{3F078F06-D4BE-40C8-BC5F-86DB69917ABD}">
      <dgm:prSet/>
      <dgm:spPr/>
      <dgm:t>
        <a:bodyPr/>
        <a:lstStyle/>
        <a:p>
          <a:endParaRPr lang="en-US" sz="1800" spc="0"/>
        </a:p>
      </dgm:t>
    </dgm:pt>
    <dgm:pt modelId="{6657114F-4BFB-4253-83EB-ACB6309D6982}">
      <dgm:prSet custT="1"/>
      <dgm:spPr/>
      <dgm:t>
        <a:bodyPr/>
        <a:lstStyle/>
        <a:p>
          <a:pPr rtl="0"/>
          <a:r>
            <a:rPr lang="en-US" sz="2800" b="1" spc="0" dirty="0" smtClean="0"/>
            <a:t> Appointing Office      </a:t>
          </a:r>
          <a:r>
            <a:rPr lang="en-US" sz="2800" b="1" spc="0" dirty="0" smtClean="0">
              <a:solidFill>
                <a:srgbClr val="FF0000"/>
              </a:solidFill>
            </a:rPr>
            <a:t>21</a:t>
          </a:r>
          <a:endParaRPr lang="en-US" sz="2800" b="1" spc="0" dirty="0">
            <a:solidFill>
              <a:srgbClr val="FF0000"/>
            </a:solidFill>
          </a:endParaRPr>
        </a:p>
      </dgm:t>
    </dgm:pt>
    <dgm:pt modelId="{839223A0-48E5-461A-8AFC-DCC19FDE0076}" type="parTrans" cxnId="{3F728248-9B4F-48D9-A7B8-336EF0FAB634}">
      <dgm:prSet/>
      <dgm:spPr/>
      <dgm:t>
        <a:bodyPr/>
        <a:lstStyle/>
        <a:p>
          <a:endParaRPr lang="en-US" sz="1800" spc="0"/>
        </a:p>
      </dgm:t>
    </dgm:pt>
    <dgm:pt modelId="{669530D0-D111-42F6-82A3-F31B0D948774}" type="sibTrans" cxnId="{3F728248-9B4F-48D9-A7B8-336EF0FAB634}">
      <dgm:prSet/>
      <dgm:spPr/>
      <dgm:t>
        <a:bodyPr/>
        <a:lstStyle/>
        <a:p>
          <a:endParaRPr lang="en-US" sz="1800" spc="0"/>
        </a:p>
      </dgm:t>
    </dgm:pt>
    <dgm:pt modelId="{7D95CDEE-E80D-49DF-8168-1B97A0DDE34F}" type="pres">
      <dgm:prSet presAssocID="{83DCCC40-A899-4052-AD58-EB98123E842E}" presName="linear" presStyleCnt="0">
        <dgm:presLayoutVars>
          <dgm:dir/>
          <dgm:animLvl val="lvl"/>
          <dgm:resizeHandles val="exact"/>
        </dgm:presLayoutVars>
      </dgm:prSet>
      <dgm:spPr/>
      <dgm:t>
        <a:bodyPr/>
        <a:lstStyle/>
        <a:p>
          <a:endParaRPr lang="en-US"/>
        </a:p>
      </dgm:t>
    </dgm:pt>
    <dgm:pt modelId="{A19DD22C-666A-47FC-90B9-79AC1658BFCD}" type="pres">
      <dgm:prSet presAssocID="{07E0DD58-16B6-4599-A54F-732246B95815}" presName="parentLin" presStyleCnt="0"/>
      <dgm:spPr/>
    </dgm:pt>
    <dgm:pt modelId="{6517F86A-1387-479A-8DDA-4D0995C2E358}" type="pres">
      <dgm:prSet presAssocID="{07E0DD58-16B6-4599-A54F-732246B95815}" presName="parentLeftMargin" presStyleLbl="node1" presStyleIdx="0" presStyleCnt="4"/>
      <dgm:spPr/>
      <dgm:t>
        <a:bodyPr/>
        <a:lstStyle/>
        <a:p>
          <a:endParaRPr lang="en-US"/>
        </a:p>
      </dgm:t>
    </dgm:pt>
    <dgm:pt modelId="{E7448DC5-84E9-435A-8CB0-63AB21076C4D}" type="pres">
      <dgm:prSet presAssocID="{07E0DD58-16B6-4599-A54F-732246B95815}" presName="parentText" presStyleLbl="node1" presStyleIdx="0" presStyleCnt="4" custScaleX="150037" custScaleY="541226">
        <dgm:presLayoutVars>
          <dgm:chMax val="0"/>
          <dgm:bulletEnabled val="1"/>
        </dgm:presLayoutVars>
      </dgm:prSet>
      <dgm:spPr/>
      <dgm:t>
        <a:bodyPr/>
        <a:lstStyle/>
        <a:p>
          <a:endParaRPr lang="en-US"/>
        </a:p>
      </dgm:t>
    </dgm:pt>
    <dgm:pt modelId="{64F876E6-7FB4-4229-AFB1-FA7CF6D96507}" type="pres">
      <dgm:prSet presAssocID="{07E0DD58-16B6-4599-A54F-732246B95815}" presName="negativeSpace" presStyleCnt="0"/>
      <dgm:spPr/>
    </dgm:pt>
    <dgm:pt modelId="{6E42778C-BE8D-451E-BA17-B99CB792908F}" type="pres">
      <dgm:prSet presAssocID="{07E0DD58-16B6-4599-A54F-732246B95815}" presName="childText" presStyleLbl="conFgAcc1" presStyleIdx="0" presStyleCnt="4">
        <dgm:presLayoutVars>
          <dgm:bulletEnabled val="1"/>
        </dgm:presLayoutVars>
      </dgm:prSet>
      <dgm:spPr/>
    </dgm:pt>
    <dgm:pt modelId="{CFCBE3D7-1013-48B1-8BD6-D284A55E63F0}" type="pres">
      <dgm:prSet presAssocID="{1140F743-24A0-488C-B03C-CB3545C575DF}" presName="spaceBetweenRectangles" presStyleCnt="0"/>
      <dgm:spPr/>
    </dgm:pt>
    <dgm:pt modelId="{B8410F6D-D8EB-40AB-AFF6-5D021480E953}" type="pres">
      <dgm:prSet presAssocID="{FE857E46-5B02-4957-8698-CBCE7AF40F4D}" presName="parentLin" presStyleCnt="0"/>
      <dgm:spPr/>
    </dgm:pt>
    <dgm:pt modelId="{47612DD0-117C-4684-AADF-C6C54118BEA5}" type="pres">
      <dgm:prSet presAssocID="{FE857E46-5B02-4957-8698-CBCE7AF40F4D}" presName="parentLeftMargin" presStyleLbl="node1" presStyleIdx="0" presStyleCnt="4"/>
      <dgm:spPr/>
      <dgm:t>
        <a:bodyPr/>
        <a:lstStyle/>
        <a:p>
          <a:endParaRPr lang="en-US"/>
        </a:p>
      </dgm:t>
    </dgm:pt>
    <dgm:pt modelId="{846AC075-C2C4-4282-AE93-8D4B003649E3}" type="pres">
      <dgm:prSet presAssocID="{FE857E46-5B02-4957-8698-CBCE7AF40F4D}" presName="parentText" presStyleLbl="node1" presStyleIdx="1" presStyleCnt="4" custScaleY="311943" custLinFactNeighborX="6696" custLinFactNeighborY="-19566">
        <dgm:presLayoutVars>
          <dgm:chMax val="0"/>
          <dgm:bulletEnabled val="1"/>
        </dgm:presLayoutVars>
      </dgm:prSet>
      <dgm:spPr/>
      <dgm:t>
        <a:bodyPr/>
        <a:lstStyle/>
        <a:p>
          <a:endParaRPr lang="en-US"/>
        </a:p>
      </dgm:t>
    </dgm:pt>
    <dgm:pt modelId="{881385F3-8C3A-4106-917E-56B02072CA6D}" type="pres">
      <dgm:prSet presAssocID="{FE857E46-5B02-4957-8698-CBCE7AF40F4D}" presName="negativeSpace" presStyleCnt="0"/>
      <dgm:spPr/>
    </dgm:pt>
    <dgm:pt modelId="{C4056814-6A19-4BAE-A819-2D33C6F06D6E}" type="pres">
      <dgm:prSet presAssocID="{FE857E46-5B02-4957-8698-CBCE7AF40F4D}" presName="childText" presStyleLbl="conFgAcc1" presStyleIdx="1" presStyleCnt="4">
        <dgm:presLayoutVars>
          <dgm:bulletEnabled val="1"/>
        </dgm:presLayoutVars>
      </dgm:prSet>
      <dgm:spPr/>
    </dgm:pt>
    <dgm:pt modelId="{8787FCC8-21C7-448C-97D5-E25464D9A6FD}" type="pres">
      <dgm:prSet presAssocID="{215E3B41-D646-4996-A2B7-2991739AC850}" presName="spaceBetweenRectangles" presStyleCnt="0"/>
      <dgm:spPr/>
    </dgm:pt>
    <dgm:pt modelId="{C40BEA48-CEB9-42D2-B184-74969073A5CF}" type="pres">
      <dgm:prSet presAssocID="{CF1EE640-DC36-40F1-AF52-6541A86ED38B}" presName="parentLin" presStyleCnt="0"/>
      <dgm:spPr/>
    </dgm:pt>
    <dgm:pt modelId="{FAE4A5D8-7E3B-4385-B62F-EDE6FCC06810}" type="pres">
      <dgm:prSet presAssocID="{CF1EE640-DC36-40F1-AF52-6541A86ED38B}" presName="parentLeftMargin" presStyleLbl="node1" presStyleIdx="1" presStyleCnt="4"/>
      <dgm:spPr/>
      <dgm:t>
        <a:bodyPr/>
        <a:lstStyle/>
        <a:p>
          <a:endParaRPr lang="en-US"/>
        </a:p>
      </dgm:t>
    </dgm:pt>
    <dgm:pt modelId="{61F5A41A-5B70-4555-AA6E-42F305FC44ED}" type="pres">
      <dgm:prSet presAssocID="{CF1EE640-DC36-40F1-AF52-6541A86ED38B}" presName="parentText" presStyleLbl="node1" presStyleIdx="2" presStyleCnt="4" custScaleY="268756" custLinFactNeighborX="16279" custLinFactNeighborY="-9515">
        <dgm:presLayoutVars>
          <dgm:chMax val="0"/>
          <dgm:bulletEnabled val="1"/>
        </dgm:presLayoutVars>
      </dgm:prSet>
      <dgm:spPr/>
      <dgm:t>
        <a:bodyPr/>
        <a:lstStyle/>
        <a:p>
          <a:endParaRPr lang="en-US"/>
        </a:p>
      </dgm:t>
    </dgm:pt>
    <dgm:pt modelId="{EE8599C6-5B7D-4AF8-ADE4-5753265F6E64}" type="pres">
      <dgm:prSet presAssocID="{CF1EE640-DC36-40F1-AF52-6541A86ED38B}" presName="negativeSpace" presStyleCnt="0"/>
      <dgm:spPr/>
    </dgm:pt>
    <dgm:pt modelId="{F315A9D7-0984-4D4B-A740-66F66723167B}" type="pres">
      <dgm:prSet presAssocID="{CF1EE640-DC36-40F1-AF52-6541A86ED38B}" presName="childText" presStyleLbl="conFgAcc1" presStyleIdx="2" presStyleCnt="4">
        <dgm:presLayoutVars>
          <dgm:bulletEnabled val="1"/>
        </dgm:presLayoutVars>
      </dgm:prSet>
      <dgm:spPr/>
    </dgm:pt>
    <dgm:pt modelId="{D1DC7D3E-C1EF-4A53-B39D-8A8B4840B892}" type="pres">
      <dgm:prSet presAssocID="{4F8B34F9-B8C8-44F1-ABD4-3BF46C997FB9}" presName="spaceBetweenRectangles" presStyleCnt="0"/>
      <dgm:spPr/>
    </dgm:pt>
    <dgm:pt modelId="{514ABA40-3606-45CF-908A-04DCA76BAB83}" type="pres">
      <dgm:prSet presAssocID="{6657114F-4BFB-4253-83EB-ACB6309D6982}" presName="parentLin" presStyleCnt="0"/>
      <dgm:spPr/>
    </dgm:pt>
    <dgm:pt modelId="{AAA44098-9846-43BF-8BBC-933DD9A119B1}" type="pres">
      <dgm:prSet presAssocID="{6657114F-4BFB-4253-83EB-ACB6309D6982}" presName="parentLeftMargin" presStyleLbl="node1" presStyleIdx="2" presStyleCnt="4"/>
      <dgm:spPr/>
      <dgm:t>
        <a:bodyPr/>
        <a:lstStyle/>
        <a:p>
          <a:endParaRPr lang="en-US"/>
        </a:p>
      </dgm:t>
    </dgm:pt>
    <dgm:pt modelId="{8DB689E2-FD5C-41F0-9445-0FBE948B3026}" type="pres">
      <dgm:prSet presAssocID="{6657114F-4BFB-4253-83EB-ACB6309D6982}" presName="parentText" presStyleLbl="node1" presStyleIdx="3" presStyleCnt="4" custScaleY="253980">
        <dgm:presLayoutVars>
          <dgm:chMax val="0"/>
          <dgm:bulletEnabled val="1"/>
        </dgm:presLayoutVars>
      </dgm:prSet>
      <dgm:spPr/>
      <dgm:t>
        <a:bodyPr/>
        <a:lstStyle/>
        <a:p>
          <a:endParaRPr lang="en-US"/>
        </a:p>
      </dgm:t>
    </dgm:pt>
    <dgm:pt modelId="{82807A7C-7000-4781-A8B4-5D14FF641247}" type="pres">
      <dgm:prSet presAssocID="{6657114F-4BFB-4253-83EB-ACB6309D6982}" presName="negativeSpace" presStyleCnt="0"/>
      <dgm:spPr/>
    </dgm:pt>
    <dgm:pt modelId="{3934BB03-F824-4BE6-AB33-B3FE85D079E2}" type="pres">
      <dgm:prSet presAssocID="{6657114F-4BFB-4253-83EB-ACB6309D6982}" presName="childText" presStyleLbl="conFgAcc1" presStyleIdx="3" presStyleCnt="4">
        <dgm:presLayoutVars>
          <dgm:bulletEnabled val="1"/>
        </dgm:presLayoutVars>
      </dgm:prSet>
      <dgm:spPr/>
    </dgm:pt>
  </dgm:ptLst>
  <dgm:cxnLst>
    <dgm:cxn modelId="{4D95EFCA-E09E-48D1-BD28-6D2A13970379}" srcId="{83DCCC40-A899-4052-AD58-EB98123E842E}" destId="{FE857E46-5B02-4957-8698-CBCE7AF40F4D}" srcOrd="1" destOrd="0" parTransId="{8D4E062B-3534-420D-A369-2275FF220318}" sibTransId="{215E3B41-D646-4996-A2B7-2991739AC850}"/>
    <dgm:cxn modelId="{E3248F4D-2C37-4BFE-AB27-6807A50DCF7B}" type="presOf" srcId="{6657114F-4BFB-4253-83EB-ACB6309D6982}" destId="{8DB689E2-FD5C-41F0-9445-0FBE948B3026}" srcOrd="1" destOrd="0" presId="urn:microsoft.com/office/officeart/2005/8/layout/list1"/>
    <dgm:cxn modelId="{EABA9FAD-6427-4A72-8871-03484B383608}" type="presOf" srcId="{CF1EE640-DC36-40F1-AF52-6541A86ED38B}" destId="{FAE4A5D8-7E3B-4385-B62F-EDE6FCC06810}" srcOrd="0" destOrd="0" presId="urn:microsoft.com/office/officeart/2005/8/layout/list1"/>
    <dgm:cxn modelId="{C50D6ED5-6D69-4613-BD32-E07B0C4B04C7}" type="presOf" srcId="{83DCCC40-A899-4052-AD58-EB98123E842E}" destId="{7D95CDEE-E80D-49DF-8168-1B97A0DDE34F}" srcOrd="0" destOrd="0" presId="urn:microsoft.com/office/officeart/2005/8/layout/list1"/>
    <dgm:cxn modelId="{3F078F06-D4BE-40C8-BC5F-86DB69917ABD}" srcId="{83DCCC40-A899-4052-AD58-EB98123E842E}" destId="{CF1EE640-DC36-40F1-AF52-6541A86ED38B}" srcOrd="2" destOrd="0" parTransId="{471D0CE5-F992-446C-9B82-70B2C0BF6C4E}" sibTransId="{4F8B34F9-B8C8-44F1-ABD4-3BF46C997FB9}"/>
    <dgm:cxn modelId="{ABEAF3FB-FC7A-4FAF-B8E3-7EE02AAADE56}" type="presOf" srcId="{07E0DD58-16B6-4599-A54F-732246B95815}" destId="{6517F86A-1387-479A-8DDA-4D0995C2E358}" srcOrd="0" destOrd="0" presId="urn:microsoft.com/office/officeart/2005/8/layout/list1"/>
    <dgm:cxn modelId="{3F728248-9B4F-48D9-A7B8-336EF0FAB634}" srcId="{83DCCC40-A899-4052-AD58-EB98123E842E}" destId="{6657114F-4BFB-4253-83EB-ACB6309D6982}" srcOrd="3" destOrd="0" parTransId="{839223A0-48E5-461A-8AFC-DCC19FDE0076}" sibTransId="{669530D0-D111-42F6-82A3-F31B0D948774}"/>
    <dgm:cxn modelId="{8BD7B5D2-618D-4557-9A60-0CB5D51EA32D}" type="presOf" srcId="{07E0DD58-16B6-4599-A54F-732246B95815}" destId="{E7448DC5-84E9-435A-8CB0-63AB21076C4D}" srcOrd="1" destOrd="0" presId="urn:microsoft.com/office/officeart/2005/8/layout/list1"/>
    <dgm:cxn modelId="{109C62F2-25E7-4DC0-8C56-7A85C31C2B9C}" type="presOf" srcId="{CF1EE640-DC36-40F1-AF52-6541A86ED38B}" destId="{61F5A41A-5B70-4555-AA6E-42F305FC44ED}" srcOrd="1" destOrd="0" presId="urn:microsoft.com/office/officeart/2005/8/layout/list1"/>
    <dgm:cxn modelId="{EE5EEF8C-8822-4B39-9418-D30C4BE85846}" type="presOf" srcId="{FE857E46-5B02-4957-8698-CBCE7AF40F4D}" destId="{846AC075-C2C4-4282-AE93-8D4B003649E3}" srcOrd="1" destOrd="0" presId="urn:microsoft.com/office/officeart/2005/8/layout/list1"/>
    <dgm:cxn modelId="{F19A9E14-62F3-48E2-9D60-CF20C07DFA5A}" srcId="{83DCCC40-A899-4052-AD58-EB98123E842E}" destId="{07E0DD58-16B6-4599-A54F-732246B95815}" srcOrd="0" destOrd="0" parTransId="{D345DEE6-725B-413B-A42F-1DCB02ABA2FA}" sibTransId="{1140F743-24A0-488C-B03C-CB3545C575DF}"/>
    <dgm:cxn modelId="{69098212-9EB0-4769-BFAD-E7BEA6698030}" type="presOf" srcId="{FE857E46-5B02-4957-8698-CBCE7AF40F4D}" destId="{47612DD0-117C-4684-AADF-C6C54118BEA5}" srcOrd="0" destOrd="0" presId="urn:microsoft.com/office/officeart/2005/8/layout/list1"/>
    <dgm:cxn modelId="{8AEBFFC0-9BFC-44B2-A4F2-6C6818223212}" type="presOf" srcId="{6657114F-4BFB-4253-83EB-ACB6309D6982}" destId="{AAA44098-9846-43BF-8BBC-933DD9A119B1}" srcOrd="0" destOrd="0" presId="urn:microsoft.com/office/officeart/2005/8/layout/list1"/>
    <dgm:cxn modelId="{25BF0D65-73C2-45B2-9227-841F34733A94}" type="presParOf" srcId="{7D95CDEE-E80D-49DF-8168-1B97A0DDE34F}" destId="{A19DD22C-666A-47FC-90B9-79AC1658BFCD}" srcOrd="0" destOrd="0" presId="urn:microsoft.com/office/officeart/2005/8/layout/list1"/>
    <dgm:cxn modelId="{475DAE91-66FD-4F0F-A5DA-D406C80ED8FC}" type="presParOf" srcId="{A19DD22C-666A-47FC-90B9-79AC1658BFCD}" destId="{6517F86A-1387-479A-8DDA-4D0995C2E358}" srcOrd="0" destOrd="0" presId="urn:microsoft.com/office/officeart/2005/8/layout/list1"/>
    <dgm:cxn modelId="{BD7ACBC2-853E-4393-9348-3D939AC53FAA}" type="presParOf" srcId="{A19DD22C-666A-47FC-90B9-79AC1658BFCD}" destId="{E7448DC5-84E9-435A-8CB0-63AB21076C4D}" srcOrd="1" destOrd="0" presId="urn:microsoft.com/office/officeart/2005/8/layout/list1"/>
    <dgm:cxn modelId="{AF8DC60C-98CC-46A1-B1DA-DA79F6901386}" type="presParOf" srcId="{7D95CDEE-E80D-49DF-8168-1B97A0DDE34F}" destId="{64F876E6-7FB4-4229-AFB1-FA7CF6D96507}" srcOrd="1" destOrd="0" presId="urn:microsoft.com/office/officeart/2005/8/layout/list1"/>
    <dgm:cxn modelId="{6B38C0ED-D885-4622-A37D-1D10C565D2D1}" type="presParOf" srcId="{7D95CDEE-E80D-49DF-8168-1B97A0DDE34F}" destId="{6E42778C-BE8D-451E-BA17-B99CB792908F}" srcOrd="2" destOrd="0" presId="urn:microsoft.com/office/officeart/2005/8/layout/list1"/>
    <dgm:cxn modelId="{80B46D46-59F7-4D6A-969D-0B0FCA8F9F17}" type="presParOf" srcId="{7D95CDEE-E80D-49DF-8168-1B97A0DDE34F}" destId="{CFCBE3D7-1013-48B1-8BD6-D284A55E63F0}" srcOrd="3" destOrd="0" presId="urn:microsoft.com/office/officeart/2005/8/layout/list1"/>
    <dgm:cxn modelId="{42DBF988-41FB-4C8B-A9E2-9A41BCB08943}" type="presParOf" srcId="{7D95CDEE-E80D-49DF-8168-1B97A0DDE34F}" destId="{B8410F6D-D8EB-40AB-AFF6-5D021480E953}" srcOrd="4" destOrd="0" presId="urn:microsoft.com/office/officeart/2005/8/layout/list1"/>
    <dgm:cxn modelId="{DE85A0D6-F1FD-4D37-843A-6623DB94D8F4}" type="presParOf" srcId="{B8410F6D-D8EB-40AB-AFF6-5D021480E953}" destId="{47612DD0-117C-4684-AADF-C6C54118BEA5}" srcOrd="0" destOrd="0" presId="urn:microsoft.com/office/officeart/2005/8/layout/list1"/>
    <dgm:cxn modelId="{9B804829-8735-418A-B8FA-D1979565AABC}" type="presParOf" srcId="{B8410F6D-D8EB-40AB-AFF6-5D021480E953}" destId="{846AC075-C2C4-4282-AE93-8D4B003649E3}" srcOrd="1" destOrd="0" presId="urn:microsoft.com/office/officeart/2005/8/layout/list1"/>
    <dgm:cxn modelId="{1218270E-CDE2-470F-8F96-2469DEF66AB3}" type="presParOf" srcId="{7D95CDEE-E80D-49DF-8168-1B97A0DDE34F}" destId="{881385F3-8C3A-4106-917E-56B02072CA6D}" srcOrd="5" destOrd="0" presId="urn:microsoft.com/office/officeart/2005/8/layout/list1"/>
    <dgm:cxn modelId="{64599D0B-62E0-4F71-B662-9DE2C6236865}" type="presParOf" srcId="{7D95CDEE-E80D-49DF-8168-1B97A0DDE34F}" destId="{C4056814-6A19-4BAE-A819-2D33C6F06D6E}" srcOrd="6" destOrd="0" presId="urn:microsoft.com/office/officeart/2005/8/layout/list1"/>
    <dgm:cxn modelId="{8C86F64B-F002-4E78-B40B-58C0909C7845}" type="presParOf" srcId="{7D95CDEE-E80D-49DF-8168-1B97A0DDE34F}" destId="{8787FCC8-21C7-448C-97D5-E25464D9A6FD}" srcOrd="7" destOrd="0" presId="urn:microsoft.com/office/officeart/2005/8/layout/list1"/>
    <dgm:cxn modelId="{DB5F30CB-05C8-4D0F-A21C-0431A00E07EB}" type="presParOf" srcId="{7D95CDEE-E80D-49DF-8168-1B97A0DDE34F}" destId="{C40BEA48-CEB9-42D2-B184-74969073A5CF}" srcOrd="8" destOrd="0" presId="urn:microsoft.com/office/officeart/2005/8/layout/list1"/>
    <dgm:cxn modelId="{096780E5-0C32-4287-8FA8-8773B905555E}" type="presParOf" srcId="{C40BEA48-CEB9-42D2-B184-74969073A5CF}" destId="{FAE4A5D8-7E3B-4385-B62F-EDE6FCC06810}" srcOrd="0" destOrd="0" presId="urn:microsoft.com/office/officeart/2005/8/layout/list1"/>
    <dgm:cxn modelId="{F51EC040-EB56-4266-BDE2-B03818FE0F2F}" type="presParOf" srcId="{C40BEA48-CEB9-42D2-B184-74969073A5CF}" destId="{61F5A41A-5B70-4555-AA6E-42F305FC44ED}" srcOrd="1" destOrd="0" presId="urn:microsoft.com/office/officeart/2005/8/layout/list1"/>
    <dgm:cxn modelId="{16267318-0AEB-4070-9A02-64597EF8F49F}" type="presParOf" srcId="{7D95CDEE-E80D-49DF-8168-1B97A0DDE34F}" destId="{EE8599C6-5B7D-4AF8-ADE4-5753265F6E64}" srcOrd="9" destOrd="0" presId="urn:microsoft.com/office/officeart/2005/8/layout/list1"/>
    <dgm:cxn modelId="{8CF4EB2E-D9EE-41DA-AF8E-D96C3606D519}" type="presParOf" srcId="{7D95CDEE-E80D-49DF-8168-1B97A0DDE34F}" destId="{F315A9D7-0984-4D4B-A740-66F66723167B}" srcOrd="10" destOrd="0" presId="urn:microsoft.com/office/officeart/2005/8/layout/list1"/>
    <dgm:cxn modelId="{0190BCE1-AAC4-47C4-83AB-B849BB1D24A3}" type="presParOf" srcId="{7D95CDEE-E80D-49DF-8168-1B97A0DDE34F}" destId="{D1DC7D3E-C1EF-4A53-B39D-8A8B4840B892}" srcOrd="11" destOrd="0" presId="urn:microsoft.com/office/officeart/2005/8/layout/list1"/>
    <dgm:cxn modelId="{B71BE7BC-5513-49DA-B390-7AAE2B5E99B7}" type="presParOf" srcId="{7D95CDEE-E80D-49DF-8168-1B97A0DDE34F}" destId="{514ABA40-3606-45CF-908A-04DCA76BAB83}" srcOrd="12" destOrd="0" presId="urn:microsoft.com/office/officeart/2005/8/layout/list1"/>
    <dgm:cxn modelId="{C76E2FD0-E449-4477-B18D-14D7E21A78AF}" type="presParOf" srcId="{514ABA40-3606-45CF-908A-04DCA76BAB83}" destId="{AAA44098-9846-43BF-8BBC-933DD9A119B1}" srcOrd="0" destOrd="0" presId="urn:microsoft.com/office/officeart/2005/8/layout/list1"/>
    <dgm:cxn modelId="{FB8411D8-2419-4519-96BA-FC03F2294B2B}" type="presParOf" srcId="{514ABA40-3606-45CF-908A-04DCA76BAB83}" destId="{8DB689E2-FD5C-41F0-9445-0FBE948B3026}" srcOrd="1" destOrd="0" presId="urn:microsoft.com/office/officeart/2005/8/layout/list1"/>
    <dgm:cxn modelId="{FE04F463-17B4-42DB-B71D-36C8B0B36D9B}" type="presParOf" srcId="{7D95CDEE-E80D-49DF-8168-1B97A0DDE34F}" destId="{82807A7C-7000-4781-A8B4-5D14FF641247}" srcOrd="13" destOrd="0" presId="urn:microsoft.com/office/officeart/2005/8/layout/list1"/>
    <dgm:cxn modelId="{D081D8C7-1BFB-4290-8271-B40F5432CBF6}" type="presParOf" srcId="{7D95CDEE-E80D-49DF-8168-1B97A0DDE34F}" destId="{3934BB03-F824-4BE6-AB33-B3FE85D079E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4394A-00E3-44DA-8492-CEA6B4201D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FCE31-7C71-4F84-873D-276777E9C35D}">
      <dgm:prSet/>
      <dgm:spPr/>
      <dgm:t>
        <a:bodyPr/>
        <a:lstStyle/>
        <a:p>
          <a:pPr rtl="0"/>
          <a:r>
            <a:rPr lang="en-US" dirty="0" smtClean="0"/>
            <a:t>1982 (Designation)</a:t>
          </a:r>
          <a:endParaRPr lang="en-US" dirty="0"/>
        </a:p>
      </dgm:t>
    </dgm:pt>
    <dgm:pt modelId="{A32496AF-9BB1-49A5-ABBB-99D3E3199B1D}" type="parTrans" cxnId="{F4021F4D-9606-43FA-B020-67C5D7F68BD1}">
      <dgm:prSet/>
      <dgm:spPr/>
      <dgm:t>
        <a:bodyPr/>
        <a:lstStyle/>
        <a:p>
          <a:endParaRPr lang="en-US"/>
        </a:p>
      </dgm:t>
    </dgm:pt>
    <dgm:pt modelId="{4969027F-9954-48CC-9D8C-B03FE7455637}" type="sibTrans" cxnId="{F4021F4D-9606-43FA-B020-67C5D7F68BD1}">
      <dgm:prSet/>
      <dgm:spPr/>
      <dgm:t>
        <a:bodyPr/>
        <a:lstStyle/>
        <a:p>
          <a:endParaRPr lang="en-US"/>
        </a:p>
      </dgm:t>
    </dgm:pt>
    <dgm:pt modelId="{C805157B-DE39-4F85-8103-F0F6CE49CA97}">
      <dgm:prSet/>
      <dgm:spPr/>
      <dgm:t>
        <a:bodyPr/>
        <a:lstStyle/>
        <a:p>
          <a:pPr rtl="0"/>
          <a:r>
            <a:rPr lang="en-US" dirty="0" smtClean="0"/>
            <a:t>2000 (SGEs)</a:t>
          </a:r>
          <a:endParaRPr lang="en-US" dirty="0"/>
        </a:p>
      </dgm:t>
    </dgm:pt>
    <dgm:pt modelId="{04AF429B-BB35-4114-A3BA-E5BF8949F791}" type="parTrans" cxnId="{B8B1F472-B8EB-4ACC-8B2D-F8A8D771C7DE}">
      <dgm:prSet/>
      <dgm:spPr/>
      <dgm:t>
        <a:bodyPr/>
        <a:lstStyle/>
        <a:p>
          <a:endParaRPr lang="en-US"/>
        </a:p>
      </dgm:t>
    </dgm:pt>
    <dgm:pt modelId="{494C16A8-2A63-493F-9611-293FAF45D3F1}" type="sibTrans" cxnId="{B8B1F472-B8EB-4ACC-8B2D-F8A8D771C7DE}">
      <dgm:prSet/>
      <dgm:spPr/>
      <dgm:t>
        <a:bodyPr/>
        <a:lstStyle/>
        <a:p>
          <a:endParaRPr lang="en-US"/>
        </a:p>
      </dgm:t>
    </dgm:pt>
    <dgm:pt modelId="{D62B35A1-7394-4998-A6DF-292D18FFEA8C}">
      <dgm:prSet/>
      <dgm:spPr/>
      <dgm:t>
        <a:bodyPr/>
        <a:lstStyle/>
        <a:p>
          <a:pPr rtl="0"/>
          <a:r>
            <a:rPr lang="en-US" dirty="0" smtClean="0"/>
            <a:t>2003 (Financial Disclosure) </a:t>
          </a:r>
          <a:endParaRPr lang="en-US" dirty="0"/>
        </a:p>
      </dgm:t>
    </dgm:pt>
    <dgm:pt modelId="{FCC3ADF4-FFE2-46D4-8264-45E11B523D60}" type="parTrans" cxnId="{AA697303-44E4-4CFB-8B56-CDC1456BFEDA}">
      <dgm:prSet/>
      <dgm:spPr/>
      <dgm:t>
        <a:bodyPr/>
        <a:lstStyle/>
        <a:p>
          <a:endParaRPr lang="en-US"/>
        </a:p>
      </dgm:t>
    </dgm:pt>
    <dgm:pt modelId="{1FEE4C92-6A44-4F41-82C3-FA5F93B7CF4A}" type="sibTrans" cxnId="{AA697303-44E4-4CFB-8B56-CDC1456BFEDA}">
      <dgm:prSet/>
      <dgm:spPr/>
      <dgm:t>
        <a:bodyPr/>
        <a:lstStyle/>
        <a:p>
          <a:endParaRPr lang="en-US"/>
        </a:p>
      </dgm:t>
    </dgm:pt>
    <dgm:pt modelId="{B0EFB791-C1A4-436B-9CBC-AFAE3A5705F9}">
      <dgm:prSet/>
      <dgm:spPr/>
      <dgm:t>
        <a:bodyPr/>
        <a:lstStyle/>
        <a:p>
          <a:pPr rtl="0"/>
          <a:r>
            <a:rPr lang="en-US" dirty="0" smtClean="0"/>
            <a:t>2004 (Best Practices)</a:t>
          </a:r>
          <a:endParaRPr lang="en-US" dirty="0"/>
        </a:p>
      </dgm:t>
    </dgm:pt>
    <dgm:pt modelId="{03DBA348-DA17-4FF1-9BD1-D6E762755106}" type="parTrans" cxnId="{7B7A09E9-76B5-4541-B606-41908319650F}">
      <dgm:prSet/>
      <dgm:spPr/>
      <dgm:t>
        <a:bodyPr/>
        <a:lstStyle/>
        <a:p>
          <a:endParaRPr lang="en-US"/>
        </a:p>
      </dgm:t>
    </dgm:pt>
    <dgm:pt modelId="{85C3ABF2-3ED4-4420-A5BE-4B89E7189AA5}" type="sibTrans" cxnId="{7B7A09E9-76B5-4541-B606-41908319650F}">
      <dgm:prSet/>
      <dgm:spPr/>
      <dgm:t>
        <a:bodyPr/>
        <a:lstStyle/>
        <a:p>
          <a:endParaRPr lang="en-US"/>
        </a:p>
      </dgm:t>
    </dgm:pt>
    <dgm:pt modelId="{3094F0CF-382D-410A-9DA6-5616576335B5}">
      <dgm:prSet/>
      <dgm:spPr/>
      <dgm:t>
        <a:bodyPr/>
        <a:lstStyle/>
        <a:p>
          <a:pPr rtl="0"/>
          <a:r>
            <a:rPr lang="en-US" dirty="0" smtClean="0"/>
            <a:t>2005 (Appointments)</a:t>
          </a:r>
          <a:endParaRPr lang="en-US" dirty="0"/>
        </a:p>
      </dgm:t>
    </dgm:pt>
    <dgm:pt modelId="{C5751F4F-04B7-4609-9466-88AA32795955}" type="parTrans" cxnId="{9EB4D9A1-918C-4ED4-A5E1-25381AE55B46}">
      <dgm:prSet/>
      <dgm:spPr/>
      <dgm:t>
        <a:bodyPr/>
        <a:lstStyle/>
        <a:p>
          <a:endParaRPr lang="en-US"/>
        </a:p>
      </dgm:t>
    </dgm:pt>
    <dgm:pt modelId="{E02B16D9-A193-4C4B-BC8F-6D88E1BB6E42}" type="sibTrans" cxnId="{9EB4D9A1-918C-4ED4-A5E1-25381AE55B46}">
      <dgm:prSet/>
      <dgm:spPr/>
      <dgm:t>
        <a:bodyPr/>
        <a:lstStyle/>
        <a:p>
          <a:endParaRPr lang="en-US"/>
        </a:p>
      </dgm:t>
    </dgm:pt>
    <dgm:pt modelId="{71955BC5-05D6-4FA4-A31F-83E07E950F15}">
      <dgm:prSet/>
      <dgm:spPr/>
      <dgm:t>
        <a:bodyPr/>
        <a:lstStyle/>
        <a:p>
          <a:pPr rtl="0"/>
          <a:r>
            <a:rPr lang="en-US" dirty="0" smtClean="0"/>
            <a:t>2007 (Counting of Days)</a:t>
          </a:r>
          <a:endParaRPr lang="en-US" dirty="0"/>
        </a:p>
      </dgm:t>
    </dgm:pt>
    <dgm:pt modelId="{60C224E2-E147-4121-B49A-74F432D05026}" type="parTrans" cxnId="{3F85DA4C-B66B-4D91-B681-DDEF676E1714}">
      <dgm:prSet/>
      <dgm:spPr/>
      <dgm:t>
        <a:bodyPr/>
        <a:lstStyle/>
        <a:p>
          <a:endParaRPr lang="en-US"/>
        </a:p>
      </dgm:t>
    </dgm:pt>
    <dgm:pt modelId="{ECF3EC14-8D19-498A-BBC2-9F2AD6989391}" type="sibTrans" cxnId="{3F85DA4C-B66B-4D91-B681-DDEF676E1714}">
      <dgm:prSet/>
      <dgm:spPr/>
      <dgm:t>
        <a:bodyPr/>
        <a:lstStyle/>
        <a:p>
          <a:endParaRPr lang="en-US"/>
        </a:p>
      </dgm:t>
    </dgm:pt>
    <dgm:pt modelId="{22ADC1BF-DD20-4968-A338-86E307C1C74F}">
      <dgm:prSet/>
      <dgm:spPr/>
      <dgm:t>
        <a:bodyPr/>
        <a:lstStyle/>
        <a:p>
          <a:pPr rtl="0"/>
          <a:r>
            <a:rPr lang="en-US" dirty="0" smtClean="0"/>
            <a:t>OLC GUIDANCE (Various years)</a:t>
          </a:r>
          <a:endParaRPr lang="en-US" dirty="0"/>
        </a:p>
      </dgm:t>
    </dgm:pt>
    <dgm:pt modelId="{8768ADFD-E588-4726-98A6-8BA01AA44217}" type="parTrans" cxnId="{30CCE7F1-5E04-4231-8727-8B8934979E0B}">
      <dgm:prSet/>
      <dgm:spPr/>
      <dgm:t>
        <a:bodyPr/>
        <a:lstStyle/>
        <a:p>
          <a:endParaRPr lang="en-US"/>
        </a:p>
      </dgm:t>
    </dgm:pt>
    <dgm:pt modelId="{47AA2C49-129B-4D89-97F5-97426D7A9BFB}" type="sibTrans" cxnId="{30CCE7F1-5E04-4231-8727-8B8934979E0B}">
      <dgm:prSet/>
      <dgm:spPr/>
      <dgm:t>
        <a:bodyPr/>
        <a:lstStyle/>
        <a:p>
          <a:endParaRPr lang="en-US"/>
        </a:p>
      </dgm:t>
    </dgm:pt>
    <dgm:pt modelId="{B3D9ABFE-C7E9-4697-9DA5-0EB6FFE503CC}" type="pres">
      <dgm:prSet presAssocID="{8D44394A-00E3-44DA-8492-CEA6B4201DBD}" presName="linear" presStyleCnt="0">
        <dgm:presLayoutVars>
          <dgm:animLvl val="lvl"/>
          <dgm:resizeHandles val="exact"/>
        </dgm:presLayoutVars>
      </dgm:prSet>
      <dgm:spPr/>
      <dgm:t>
        <a:bodyPr/>
        <a:lstStyle/>
        <a:p>
          <a:endParaRPr lang="en-US"/>
        </a:p>
      </dgm:t>
    </dgm:pt>
    <dgm:pt modelId="{790F317F-9C30-47BF-9C7F-6B000960E965}" type="pres">
      <dgm:prSet presAssocID="{4EEFCE31-7C71-4F84-873D-276777E9C35D}" presName="parentText" presStyleLbl="node1" presStyleIdx="0" presStyleCnt="7" custLinFactNeighborY="62516">
        <dgm:presLayoutVars>
          <dgm:chMax val="0"/>
          <dgm:bulletEnabled val="1"/>
        </dgm:presLayoutVars>
      </dgm:prSet>
      <dgm:spPr/>
      <dgm:t>
        <a:bodyPr/>
        <a:lstStyle/>
        <a:p>
          <a:endParaRPr lang="en-US"/>
        </a:p>
      </dgm:t>
    </dgm:pt>
    <dgm:pt modelId="{3C56B12C-00B7-4C8D-A7C1-614C992E8696}" type="pres">
      <dgm:prSet presAssocID="{4969027F-9954-48CC-9D8C-B03FE7455637}" presName="spacer" presStyleCnt="0"/>
      <dgm:spPr/>
    </dgm:pt>
    <dgm:pt modelId="{3C4394A5-F938-4B55-BF46-1B977F4697CE}" type="pres">
      <dgm:prSet presAssocID="{C805157B-DE39-4F85-8103-F0F6CE49CA97}" presName="parentText" presStyleLbl="node1" presStyleIdx="1" presStyleCnt="7">
        <dgm:presLayoutVars>
          <dgm:chMax val="0"/>
          <dgm:bulletEnabled val="1"/>
        </dgm:presLayoutVars>
      </dgm:prSet>
      <dgm:spPr/>
      <dgm:t>
        <a:bodyPr/>
        <a:lstStyle/>
        <a:p>
          <a:endParaRPr lang="en-US"/>
        </a:p>
      </dgm:t>
    </dgm:pt>
    <dgm:pt modelId="{E16BB177-5518-4C31-91FE-225BC6050338}" type="pres">
      <dgm:prSet presAssocID="{494C16A8-2A63-493F-9611-293FAF45D3F1}" presName="spacer" presStyleCnt="0"/>
      <dgm:spPr/>
    </dgm:pt>
    <dgm:pt modelId="{F6CAD1BC-FD39-483C-979C-6553BD095109}" type="pres">
      <dgm:prSet presAssocID="{D62B35A1-7394-4998-A6DF-292D18FFEA8C}" presName="parentText" presStyleLbl="node1" presStyleIdx="2" presStyleCnt="7">
        <dgm:presLayoutVars>
          <dgm:chMax val="0"/>
          <dgm:bulletEnabled val="1"/>
        </dgm:presLayoutVars>
      </dgm:prSet>
      <dgm:spPr/>
      <dgm:t>
        <a:bodyPr/>
        <a:lstStyle/>
        <a:p>
          <a:endParaRPr lang="en-US"/>
        </a:p>
      </dgm:t>
    </dgm:pt>
    <dgm:pt modelId="{E5B77400-7FBE-4AAC-9F29-39C5F562C784}" type="pres">
      <dgm:prSet presAssocID="{1FEE4C92-6A44-4F41-82C3-FA5F93B7CF4A}" presName="spacer" presStyleCnt="0"/>
      <dgm:spPr/>
    </dgm:pt>
    <dgm:pt modelId="{23157A61-9F09-4FCB-84AD-7F80EABE27E2}" type="pres">
      <dgm:prSet presAssocID="{B0EFB791-C1A4-436B-9CBC-AFAE3A5705F9}" presName="parentText" presStyleLbl="node1" presStyleIdx="3" presStyleCnt="7">
        <dgm:presLayoutVars>
          <dgm:chMax val="0"/>
          <dgm:bulletEnabled val="1"/>
        </dgm:presLayoutVars>
      </dgm:prSet>
      <dgm:spPr/>
      <dgm:t>
        <a:bodyPr/>
        <a:lstStyle/>
        <a:p>
          <a:endParaRPr lang="en-US"/>
        </a:p>
      </dgm:t>
    </dgm:pt>
    <dgm:pt modelId="{C8506AA4-7F7A-4DD8-83C0-162CB7204607}" type="pres">
      <dgm:prSet presAssocID="{85C3ABF2-3ED4-4420-A5BE-4B89E7189AA5}" presName="spacer" presStyleCnt="0"/>
      <dgm:spPr/>
    </dgm:pt>
    <dgm:pt modelId="{3A44182F-A6E5-4C24-8D0C-BB3111C8F43F}" type="pres">
      <dgm:prSet presAssocID="{3094F0CF-382D-410A-9DA6-5616576335B5}" presName="parentText" presStyleLbl="node1" presStyleIdx="4" presStyleCnt="7">
        <dgm:presLayoutVars>
          <dgm:chMax val="0"/>
          <dgm:bulletEnabled val="1"/>
        </dgm:presLayoutVars>
      </dgm:prSet>
      <dgm:spPr/>
      <dgm:t>
        <a:bodyPr/>
        <a:lstStyle/>
        <a:p>
          <a:endParaRPr lang="en-US"/>
        </a:p>
      </dgm:t>
    </dgm:pt>
    <dgm:pt modelId="{0FE8705A-3D53-4D77-AF5E-F5D698BA19CC}" type="pres">
      <dgm:prSet presAssocID="{E02B16D9-A193-4C4B-BC8F-6D88E1BB6E42}" presName="spacer" presStyleCnt="0"/>
      <dgm:spPr/>
    </dgm:pt>
    <dgm:pt modelId="{82C14972-C0B8-468D-9535-AEEF867C8A6B}" type="pres">
      <dgm:prSet presAssocID="{71955BC5-05D6-4FA4-A31F-83E07E950F15}" presName="parentText" presStyleLbl="node1" presStyleIdx="5" presStyleCnt="7">
        <dgm:presLayoutVars>
          <dgm:chMax val="0"/>
          <dgm:bulletEnabled val="1"/>
        </dgm:presLayoutVars>
      </dgm:prSet>
      <dgm:spPr/>
      <dgm:t>
        <a:bodyPr/>
        <a:lstStyle/>
        <a:p>
          <a:endParaRPr lang="en-US"/>
        </a:p>
      </dgm:t>
    </dgm:pt>
    <dgm:pt modelId="{3942C4F3-052D-4119-9BED-FFB330AD425B}" type="pres">
      <dgm:prSet presAssocID="{ECF3EC14-8D19-498A-BBC2-9F2AD6989391}" presName="spacer" presStyleCnt="0"/>
      <dgm:spPr/>
    </dgm:pt>
    <dgm:pt modelId="{BB1859D9-2467-46B0-8F46-9025D6CA1234}" type="pres">
      <dgm:prSet presAssocID="{22ADC1BF-DD20-4968-A338-86E307C1C74F}" presName="parentText" presStyleLbl="node1" presStyleIdx="6" presStyleCnt="7">
        <dgm:presLayoutVars>
          <dgm:chMax val="0"/>
          <dgm:bulletEnabled val="1"/>
        </dgm:presLayoutVars>
      </dgm:prSet>
      <dgm:spPr/>
      <dgm:t>
        <a:bodyPr/>
        <a:lstStyle/>
        <a:p>
          <a:endParaRPr lang="en-US"/>
        </a:p>
      </dgm:t>
    </dgm:pt>
  </dgm:ptLst>
  <dgm:cxnLst>
    <dgm:cxn modelId="{9EB4D9A1-918C-4ED4-A5E1-25381AE55B46}" srcId="{8D44394A-00E3-44DA-8492-CEA6B4201DBD}" destId="{3094F0CF-382D-410A-9DA6-5616576335B5}" srcOrd="4" destOrd="0" parTransId="{C5751F4F-04B7-4609-9466-88AA32795955}" sibTransId="{E02B16D9-A193-4C4B-BC8F-6D88E1BB6E42}"/>
    <dgm:cxn modelId="{3C1C5165-0FCC-4D62-8695-C8003D7C833F}" type="presOf" srcId="{4EEFCE31-7C71-4F84-873D-276777E9C35D}" destId="{790F317F-9C30-47BF-9C7F-6B000960E965}" srcOrd="0" destOrd="0" presId="urn:microsoft.com/office/officeart/2005/8/layout/vList2"/>
    <dgm:cxn modelId="{CF0916F9-EF89-4A7A-A070-C8B1872C9DD5}" type="presOf" srcId="{C805157B-DE39-4F85-8103-F0F6CE49CA97}" destId="{3C4394A5-F938-4B55-BF46-1B977F4697CE}" srcOrd="0" destOrd="0" presId="urn:microsoft.com/office/officeart/2005/8/layout/vList2"/>
    <dgm:cxn modelId="{F4021F4D-9606-43FA-B020-67C5D7F68BD1}" srcId="{8D44394A-00E3-44DA-8492-CEA6B4201DBD}" destId="{4EEFCE31-7C71-4F84-873D-276777E9C35D}" srcOrd="0" destOrd="0" parTransId="{A32496AF-9BB1-49A5-ABBB-99D3E3199B1D}" sibTransId="{4969027F-9954-48CC-9D8C-B03FE7455637}"/>
    <dgm:cxn modelId="{7B0C20ED-8F01-4B53-B594-21BE5556BE0D}" type="presOf" srcId="{8D44394A-00E3-44DA-8492-CEA6B4201DBD}" destId="{B3D9ABFE-C7E9-4697-9DA5-0EB6FFE503CC}" srcOrd="0" destOrd="0" presId="urn:microsoft.com/office/officeart/2005/8/layout/vList2"/>
    <dgm:cxn modelId="{3F85DA4C-B66B-4D91-B681-DDEF676E1714}" srcId="{8D44394A-00E3-44DA-8492-CEA6B4201DBD}" destId="{71955BC5-05D6-4FA4-A31F-83E07E950F15}" srcOrd="5" destOrd="0" parTransId="{60C224E2-E147-4121-B49A-74F432D05026}" sibTransId="{ECF3EC14-8D19-498A-BBC2-9F2AD6989391}"/>
    <dgm:cxn modelId="{237F723F-7FE1-40B6-B9CB-8D0CF2BB8D04}" type="presOf" srcId="{B0EFB791-C1A4-436B-9CBC-AFAE3A5705F9}" destId="{23157A61-9F09-4FCB-84AD-7F80EABE27E2}" srcOrd="0" destOrd="0" presId="urn:microsoft.com/office/officeart/2005/8/layout/vList2"/>
    <dgm:cxn modelId="{7B7A09E9-76B5-4541-B606-41908319650F}" srcId="{8D44394A-00E3-44DA-8492-CEA6B4201DBD}" destId="{B0EFB791-C1A4-436B-9CBC-AFAE3A5705F9}" srcOrd="3" destOrd="0" parTransId="{03DBA348-DA17-4FF1-9BD1-D6E762755106}" sibTransId="{85C3ABF2-3ED4-4420-A5BE-4B89E7189AA5}"/>
    <dgm:cxn modelId="{B8B1F472-B8EB-4ACC-8B2D-F8A8D771C7DE}" srcId="{8D44394A-00E3-44DA-8492-CEA6B4201DBD}" destId="{C805157B-DE39-4F85-8103-F0F6CE49CA97}" srcOrd="1" destOrd="0" parTransId="{04AF429B-BB35-4114-A3BA-E5BF8949F791}" sibTransId="{494C16A8-2A63-493F-9611-293FAF45D3F1}"/>
    <dgm:cxn modelId="{AA12533E-6BF0-4660-8416-898D247EC28E}" type="presOf" srcId="{22ADC1BF-DD20-4968-A338-86E307C1C74F}" destId="{BB1859D9-2467-46B0-8F46-9025D6CA1234}" srcOrd="0" destOrd="0" presId="urn:microsoft.com/office/officeart/2005/8/layout/vList2"/>
    <dgm:cxn modelId="{8EDEEA91-F3AF-4667-B3F3-7E1777AF18BB}" type="presOf" srcId="{D62B35A1-7394-4998-A6DF-292D18FFEA8C}" destId="{F6CAD1BC-FD39-483C-979C-6553BD095109}" srcOrd="0" destOrd="0" presId="urn:microsoft.com/office/officeart/2005/8/layout/vList2"/>
    <dgm:cxn modelId="{AA697303-44E4-4CFB-8B56-CDC1456BFEDA}" srcId="{8D44394A-00E3-44DA-8492-CEA6B4201DBD}" destId="{D62B35A1-7394-4998-A6DF-292D18FFEA8C}" srcOrd="2" destOrd="0" parTransId="{FCC3ADF4-FFE2-46D4-8264-45E11B523D60}" sibTransId="{1FEE4C92-6A44-4F41-82C3-FA5F93B7CF4A}"/>
    <dgm:cxn modelId="{30CCE7F1-5E04-4231-8727-8B8934979E0B}" srcId="{8D44394A-00E3-44DA-8492-CEA6B4201DBD}" destId="{22ADC1BF-DD20-4968-A338-86E307C1C74F}" srcOrd="6" destOrd="0" parTransId="{8768ADFD-E588-4726-98A6-8BA01AA44217}" sibTransId="{47AA2C49-129B-4D89-97F5-97426D7A9BFB}"/>
    <dgm:cxn modelId="{3B166417-2A87-41C7-B06F-F003F12D1A1A}" type="presOf" srcId="{3094F0CF-382D-410A-9DA6-5616576335B5}" destId="{3A44182F-A6E5-4C24-8D0C-BB3111C8F43F}" srcOrd="0" destOrd="0" presId="urn:microsoft.com/office/officeart/2005/8/layout/vList2"/>
    <dgm:cxn modelId="{8FC29A9F-2926-4AD4-99CD-A661F4DD62D8}" type="presOf" srcId="{71955BC5-05D6-4FA4-A31F-83E07E950F15}" destId="{82C14972-C0B8-468D-9535-AEEF867C8A6B}" srcOrd="0" destOrd="0" presId="urn:microsoft.com/office/officeart/2005/8/layout/vList2"/>
    <dgm:cxn modelId="{BE5ED22F-AC03-4925-A451-7650F3658D19}" type="presParOf" srcId="{B3D9ABFE-C7E9-4697-9DA5-0EB6FFE503CC}" destId="{790F317F-9C30-47BF-9C7F-6B000960E965}" srcOrd="0" destOrd="0" presId="urn:microsoft.com/office/officeart/2005/8/layout/vList2"/>
    <dgm:cxn modelId="{B7485CD5-D258-4410-B373-A2BC7057C53A}" type="presParOf" srcId="{B3D9ABFE-C7E9-4697-9DA5-0EB6FFE503CC}" destId="{3C56B12C-00B7-4C8D-A7C1-614C992E8696}" srcOrd="1" destOrd="0" presId="urn:microsoft.com/office/officeart/2005/8/layout/vList2"/>
    <dgm:cxn modelId="{42C0B221-A601-4F28-8BC6-A09B38E7BD95}" type="presParOf" srcId="{B3D9ABFE-C7E9-4697-9DA5-0EB6FFE503CC}" destId="{3C4394A5-F938-4B55-BF46-1B977F4697CE}" srcOrd="2" destOrd="0" presId="urn:microsoft.com/office/officeart/2005/8/layout/vList2"/>
    <dgm:cxn modelId="{F0C3C549-FA57-41D9-916A-C33E75C39A34}" type="presParOf" srcId="{B3D9ABFE-C7E9-4697-9DA5-0EB6FFE503CC}" destId="{E16BB177-5518-4C31-91FE-225BC6050338}" srcOrd="3" destOrd="0" presId="urn:microsoft.com/office/officeart/2005/8/layout/vList2"/>
    <dgm:cxn modelId="{D42C0DFE-265C-482F-B2D3-06998BDE1D86}" type="presParOf" srcId="{B3D9ABFE-C7E9-4697-9DA5-0EB6FFE503CC}" destId="{F6CAD1BC-FD39-483C-979C-6553BD095109}" srcOrd="4" destOrd="0" presId="urn:microsoft.com/office/officeart/2005/8/layout/vList2"/>
    <dgm:cxn modelId="{605CBF39-A3AF-4387-A526-9BA58C3BC173}" type="presParOf" srcId="{B3D9ABFE-C7E9-4697-9DA5-0EB6FFE503CC}" destId="{E5B77400-7FBE-4AAC-9F29-39C5F562C784}" srcOrd="5" destOrd="0" presId="urn:microsoft.com/office/officeart/2005/8/layout/vList2"/>
    <dgm:cxn modelId="{09AED921-E0C4-4FB6-9737-245092CCFF30}" type="presParOf" srcId="{B3D9ABFE-C7E9-4697-9DA5-0EB6FFE503CC}" destId="{23157A61-9F09-4FCB-84AD-7F80EABE27E2}" srcOrd="6" destOrd="0" presId="urn:microsoft.com/office/officeart/2005/8/layout/vList2"/>
    <dgm:cxn modelId="{7F18E330-DE11-4072-8E87-CC2E804226FB}" type="presParOf" srcId="{B3D9ABFE-C7E9-4697-9DA5-0EB6FFE503CC}" destId="{C8506AA4-7F7A-4DD8-83C0-162CB7204607}" srcOrd="7" destOrd="0" presId="urn:microsoft.com/office/officeart/2005/8/layout/vList2"/>
    <dgm:cxn modelId="{FF42C3CE-DA4C-4F88-9438-A7ACA1D894AD}" type="presParOf" srcId="{B3D9ABFE-C7E9-4697-9DA5-0EB6FFE503CC}" destId="{3A44182F-A6E5-4C24-8D0C-BB3111C8F43F}" srcOrd="8" destOrd="0" presId="urn:microsoft.com/office/officeart/2005/8/layout/vList2"/>
    <dgm:cxn modelId="{4CA2FF42-7AB0-4F94-B448-AC72EA1EA5E6}" type="presParOf" srcId="{B3D9ABFE-C7E9-4697-9DA5-0EB6FFE503CC}" destId="{0FE8705A-3D53-4D77-AF5E-F5D698BA19CC}" srcOrd="9" destOrd="0" presId="urn:microsoft.com/office/officeart/2005/8/layout/vList2"/>
    <dgm:cxn modelId="{09F058B5-D5DE-46DA-AC68-B6A568B6C166}" type="presParOf" srcId="{B3D9ABFE-C7E9-4697-9DA5-0EB6FFE503CC}" destId="{82C14972-C0B8-468D-9535-AEEF867C8A6B}" srcOrd="10" destOrd="0" presId="urn:microsoft.com/office/officeart/2005/8/layout/vList2"/>
    <dgm:cxn modelId="{93C99DB2-7BB0-49E2-86D5-CF560E91389F}" type="presParOf" srcId="{B3D9ABFE-C7E9-4697-9DA5-0EB6FFE503CC}" destId="{3942C4F3-052D-4119-9BED-FFB330AD425B}" srcOrd="11" destOrd="0" presId="urn:microsoft.com/office/officeart/2005/8/layout/vList2"/>
    <dgm:cxn modelId="{C50A750E-074E-4373-909E-459937E9D0AE}" type="presParOf" srcId="{B3D9ABFE-C7E9-4697-9DA5-0EB6FFE503CC}" destId="{BB1859D9-2467-46B0-8F46-9025D6CA123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4394A-00E3-44DA-8492-CEA6B4201D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FCE31-7C71-4F84-873D-276777E9C35D}">
      <dgm:prSet/>
      <dgm:spPr/>
      <dgm:t>
        <a:bodyPr/>
        <a:lstStyle/>
        <a:p>
          <a:pPr rtl="0"/>
          <a:r>
            <a:rPr lang="en-US" b="1" dirty="0" smtClean="0">
              <a:solidFill>
                <a:srgbClr val="FFFF00"/>
              </a:solidFill>
            </a:rPr>
            <a:t>1982 (Designation)</a:t>
          </a:r>
          <a:endParaRPr lang="en-US" b="1" dirty="0">
            <a:solidFill>
              <a:srgbClr val="FFFF00"/>
            </a:solidFill>
          </a:endParaRPr>
        </a:p>
      </dgm:t>
    </dgm:pt>
    <dgm:pt modelId="{A32496AF-9BB1-49A5-ABBB-99D3E3199B1D}" type="parTrans" cxnId="{F4021F4D-9606-43FA-B020-67C5D7F68BD1}">
      <dgm:prSet/>
      <dgm:spPr/>
      <dgm:t>
        <a:bodyPr/>
        <a:lstStyle/>
        <a:p>
          <a:endParaRPr lang="en-US"/>
        </a:p>
      </dgm:t>
    </dgm:pt>
    <dgm:pt modelId="{4969027F-9954-48CC-9D8C-B03FE7455637}" type="sibTrans" cxnId="{F4021F4D-9606-43FA-B020-67C5D7F68BD1}">
      <dgm:prSet/>
      <dgm:spPr/>
      <dgm:t>
        <a:bodyPr/>
        <a:lstStyle/>
        <a:p>
          <a:endParaRPr lang="en-US"/>
        </a:p>
      </dgm:t>
    </dgm:pt>
    <dgm:pt modelId="{C805157B-DE39-4F85-8103-F0F6CE49CA97}">
      <dgm:prSet/>
      <dgm:spPr/>
      <dgm:t>
        <a:bodyPr/>
        <a:lstStyle/>
        <a:p>
          <a:pPr rtl="0"/>
          <a:r>
            <a:rPr lang="en-US" dirty="0" smtClean="0"/>
            <a:t>2000 (SGEs)</a:t>
          </a:r>
          <a:endParaRPr lang="en-US" dirty="0"/>
        </a:p>
      </dgm:t>
    </dgm:pt>
    <dgm:pt modelId="{04AF429B-BB35-4114-A3BA-E5BF8949F791}" type="parTrans" cxnId="{B8B1F472-B8EB-4ACC-8B2D-F8A8D771C7DE}">
      <dgm:prSet/>
      <dgm:spPr/>
      <dgm:t>
        <a:bodyPr/>
        <a:lstStyle/>
        <a:p>
          <a:endParaRPr lang="en-US"/>
        </a:p>
      </dgm:t>
    </dgm:pt>
    <dgm:pt modelId="{494C16A8-2A63-493F-9611-293FAF45D3F1}" type="sibTrans" cxnId="{B8B1F472-B8EB-4ACC-8B2D-F8A8D771C7DE}">
      <dgm:prSet/>
      <dgm:spPr/>
      <dgm:t>
        <a:bodyPr/>
        <a:lstStyle/>
        <a:p>
          <a:endParaRPr lang="en-US"/>
        </a:p>
      </dgm:t>
    </dgm:pt>
    <dgm:pt modelId="{D62B35A1-7394-4998-A6DF-292D18FFEA8C}">
      <dgm:prSet/>
      <dgm:spPr/>
      <dgm:t>
        <a:bodyPr/>
        <a:lstStyle/>
        <a:p>
          <a:pPr rtl="0"/>
          <a:r>
            <a:rPr lang="en-US" dirty="0" smtClean="0"/>
            <a:t>2003 (Financial Disclosure) </a:t>
          </a:r>
          <a:endParaRPr lang="en-US" dirty="0"/>
        </a:p>
      </dgm:t>
    </dgm:pt>
    <dgm:pt modelId="{FCC3ADF4-FFE2-46D4-8264-45E11B523D60}" type="parTrans" cxnId="{AA697303-44E4-4CFB-8B56-CDC1456BFEDA}">
      <dgm:prSet/>
      <dgm:spPr/>
      <dgm:t>
        <a:bodyPr/>
        <a:lstStyle/>
        <a:p>
          <a:endParaRPr lang="en-US"/>
        </a:p>
      </dgm:t>
    </dgm:pt>
    <dgm:pt modelId="{1FEE4C92-6A44-4F41-82C3-FA5F93B7CF4A}" type="sibTrans" cxnId="{AA697303-44E4-4CFB-8B56-CDC1456BFEDA}">
      <dgm:prSet/>
      <dgm:spPr/>
      <dgm:t>
        <a:bodyPr/>
        <a:lstStyle/>
        <a:p>
          <a:endParaRPr lang="en-US"/>
        </a:p>
      </dgm:t>
    </dgm:pt>
    <dgm:pt modelId="{B0EFB791-C1A4-436B-9CBC-AFAE3A5705F9}">
      <dgm:prSet/>
      <dgm:spPr/>
      <dgm:t>
        <a:bodyPr/>
        <a:lstStyle/>
        <a:p>
          <a:pPr rtl="0"/>
          <a:r>
            <a:rPr lang="en-US" b="1" dirty="0" smtClean="0">
              <a:solidFill>
                <a:srgbClr val="FFFF00"/>
              </a:solidFill>
            </a:rPr>
            <a:t>2004 (Best Practices)</a:t>
          </a:r>
          <a:endParaRPr lang="en-US" b="1" dirty="0">
            <a:solidFill>
              <a:srgbClr val="FFFF00"/>
            </a:solidFill>
          </a:endParaRPr>
        </a:p>
      </dgm:t>
    </dgm:pt>
    <dgm:pt modelId="{03DBA348-DA17-4FF1-9BD1-D6E762755106}" type="parTrans" cxnId="{7B7A09E9-76B5-4541-B606-41908319650F}">
      <dgm:prSet/>
      <dgm:spPr/>
      <dgm:t>
        <a:bodyPr/>
        <a:lstStyle/>
        <a:p>
          <a:endParaRPr lang="en-US"/>
        </a:p>
      </dgm:t>
    </dgm:pt>
    <dgm:pt modelId="{85C3ABF2-3ED4-4420-A5BE-4B89E7189AA5}" type="sibTrans" cxnId="{7B7A09E9-76B5-4541-B606-41908319650F}">
      <dgm:prSet/>
      <dgm:spPr/>
      <dgm:t>
        <a:bodyPr/>
        <a:lstStyle/>
        <a:p>
          <a:endParaRPr lang="en-US"/>
        </a:p>
      </dgm:t>
    </dgm:pt>
    <dgm:pt modelId="{3094F0CF-382D-410A-9DA6-5616576335B5}">
      <dgm:prSet/>
      <dgm:spPr/>
      <dgm:t>
        <a:bodyPr/>
        <a:lstStyle/>
        <a:p>
          <a:pPr rtl="0"/>
          <a:r>
            <a:rPr lang="en-US" b="1" dirty="0" smtClean="0">
              <a:solidFill>
                <a:srgbClr val="FFFF00"/>
              </a:solidFill>
            </a:rPr>
            <a:t>2005 (Appointments)</a:t>
          </a:r>
          <a:endParaRPr lang="en-US" b="1" dirty="0">
            <a:solidFill>
              <a:srgbClr val="FFFF00"/>
            </a:solidFill>
          </a:endParaRPr>
        </a:p>
      </dgm:t>
    </dgm:pt>
    <dgm:pt modelId="{C5751F4F-04B7-4609-9466-88AA32795955}" type="parTrans" cxnId="{9EB4D9A1-918C-4ED4-A5E1-25381AE55B46}">
      <dgm:prSet/>
      <dgm:spPr/>
      <dgm:t>
        <a:bodyPr/>
        <a:lstStyle/>
        <a:p>
          <a:endParaRPr lang="en-US"/>
        </a:p>
      </dgm:t>
    </dgm:pt>
    <dgm:pt modelId="{E02B16D9-A193-4C4B-BC8F-6D88E1BB6E42}" type="sibTrans" cxnId="{9EB4D9A1-918C-4ED4-A5E1-25381AE55B46}">
      <dgm:prSet/>
      <dgm:spPr/>
      <dgm:t>
        <a:bodyPr/>
        <a:lstStyle/>
        <a:p>
          <a:endParaRPr lang="en-US"/>
        </a:p>
      </dgm:t>
    </dgm:pt>
    <dgm:pt modelId="{71955BC5-05D6-4FA4-A31F-83E07E950F15}">
      <dgm:prSet/>
      <dgm:spPr/>
      <dgm:t>
        <a:bodyPr/>
        <a:lstStyle/>
        <a:p>
          <a:pPr rtl="0"/>
          <a:r>
            <a:rPr lang="en-US" dirty="0" smtClean="0"/>
            <a:t>2007 (Counting of Days)</a:t>
          </a:r>
          <a:endParaRPr lang="en-US" dirty="0"/>
        </a:p>
      </dgm:t>
    </dgm:pt>
    <dgm:pt modelId="{60C224E2-E147-4121-B49A-74F432D05026}" type="parTrans" cxnId="{3F85DA4C-B66B-4D91-B681-DDEF676E1714}">
      <dgm:prSet/>
      <dgm:spPr/>
      <dgm:t>
        <a:bodyPr/>
        <a:lstStyle/>
        <a:p>
          <a:endParaRPr lang="en-US"/>
        </a:p>
      </dgm:t>
    </dgm:pt>
    <dgm:pt modelId="{ECF3EC14-8D19-498A-BBC2-9F2AD6989391}" type="sibTrans" cxnId="{3F85DA4C-B66B-4D91-B681-DDEF676E1714}">
      <dgm:prSet/>
      <dgm:spPr/>
      <dgm:t>
        <a:bodyPr/>
        <a:lstStyle/>
        <a:p>
          <a:endParaRPr lang="en-US"/>
        </a:p>
      </dgm:t>
    </dgm:pt>
    <dgm:pt modelId="{22ADC1BF-DD20-4968-A338-86E307C1C74F}">
      <dgm:prSet/>
      <dgm:spPr/>
      <dgm:t>
        <a:bodyPr/>
        <a:lstStyle/>
        <a:p>
          <a:pPr rtl="0"/>
          <a:r>
            <a:rPr lang="en-US" dirty="0" smtClean="0"/>
            <a:t>OGE Opinions (Various years)</a:t>
          </a:r>
          <a:endParaRPr lang="en-US" dirty="0"/>
        </a:p>
      </dgm:t>
    </dgm:pt>
    <dgm:pt modelId="{8768ADFD-E588-4726-98A6-8BA01AA44217}" type="parTrans" cxnId="{30CCE7F1-5E04-4231-8727-8B8934979E0B}">
      <dgm:prSet/>
      <dgm:spPr/>
      <dgm:t>
        <a:bodyPr/>
        <a:lstStyle/>
        <a:p>
          <a:endParaRPr lang="en-US"/>
        </a:p>
      </dgm:t>
    </dgm:pt>
    <dgm:pt modelId="{47AA2C49-129B-4D89-97F5-97426D7A9BFB}" type="sibTrans" cxnId="{30CCE7F1-5E04-4231-8727-8B8934979E0B}">
      <dgm:prSet/>
      <dgm:spPr/>
      <dgm:t>
        <a:bodyPr/>
        <a:lstStyle/>
        <a:p>
          <a:endParaRPr lang="en-US"/>
        </a:p>
      </dgm:t>
    </dgm:pt>
    <dgm:pt modelId="{B3D9ABFE-C7E9-4697-9DA5-0EB6FFE503CC}" type="pres">
      <dgm:prSet presAssocID="{8D44394A-00E3-44DA-8492-CEA6B4201DBD}" presName="linear" presStyleCnt="0">
        <dgm:presLayoutVars>
          <dgm:animLvl val="lvl"/>
          <dgm:resizeHandles val="exact"/>
        </dgm:presLayoutVars>
      </dgm:prSet>
      <dgm:spPr/>
      <dgm:t>
        <a:bodyPr/>
        <a:lstStyle/>
        <a:p>
          <a:endParaRPr lang="en-US"/>
        </a:p>
      </dgm:t>
    </dgm:pt>
    <dgm:pt modelId="{790F317F-9C30-47BF-9C7F-6B000960E965}" type="pres">
      <dgm:prSet presAssocID="{4EEFCE31-7C71-4F84-873D-276777E9C35D}" presName="parentText" presStyleLbl="node1" presStyleIdx="0" presStyleCnt="7" custLinFactNeighborY="62516">
        <dgm:presLayoutVars>
          <dgm:chMax val="0"/>
          <dgm:bulletEnabled val="1"/>
        </dgm:presLayoutVars>
      </dgm:prSet>
      <dgm:spPr/>
      <dgm:t>
        <a:bodyPr/>
        <a:lstStyle/>
        <a:p>
          <a:endParaRPr lang="en-US"/>
        </a:p>
      </dgm:t>
    </dgm:pt>
    <dgm:pt modelId="{3C56B12C-00B7-4C8D-A7C1-614C992E8696}" type="pres">
      <dgm:prSet presAssocID="{4969027F-9954-48CC-9D8C-B03FE7455637}" presName="spacer" presStyleCnt="0"/>
      <dgm:spPr/>
    </dgm:pt>
    <dgm:pt modelId="{3C4394A5-F938-4B55-BF46-1B977F4697CE}" type="pres">
      <dgm:prSet presAssocID="{C805157B-DE39-4F85-8103-F0F6CE49CA97}" presName="parentText" presStyleLbl="node1" presStyleIdx="1" presStyleCnt="7">
        <dgm:presLayoutVars>
          <dgm:chMax val="0"/>
          <dgm:bulletEnabled val="1"/>
        </dgm:presLayoutVars>
      </dgm:prSet>
      <dgm:spPr/>
      <dgm:t>
        <a:bodyPr/>
        <a:lstStyle/>
        <a:p>
          <a:endParaRPr lang="en-US"/>
        </a:p>
      </dgm:t>
    </dgm:pt>
    <dgm:pt modelId="{E16BB177-5518-4C31-91FE-225BC6050338}" type="pres">
      <dgm:prSet presAssocID="{494C16A8-2A63-493F-9611-293FAF45D3F1}" presName="spacer" presStyleCnt="0"/>
      <dgm:spPr/>
    </dgm:pt>
    <dgm:pt modelId="{F6CAD1BC-FD39-483C-979C-6553BD095109}" type="pres">
      <dgm:prSet presAssocID="{D62B35A1-7394-4998-A6DF-292D18FFEA8C}" presName="parentText" presStyleLbl="node1" presStyleIdx="2" presStyleCnt="7">
        <dgm:presLayoutVars>
          <dgm:chMax val="0"/>
          <dgm:bulletEnabled val="1"/>
        </dgm:presLayoutVars>
      </dgm:prSet>
      <dgm:spPr/>
      <dgm:t>
        <a:bodyPr/>
        <a:lstStyle/>
        <a:p>
          <a:endParaRPr lang="en-US"/>
        </a:p>
      </dgm:t>
    </dgm:pt>
    <dgm:pt modelId="{E5B77400-7FBE-4AAC-9F29-39C5F562C784}" type="pres">
      <dgm:prSet presAssocID="{1FEE4C92-6A44-4F41-82C3-FA5F93B7CF4A}" presName="spacer" presStyleCnt="0"/>
      <dgm:spPr/>
    </dgm:pt>
    <dgm:pt modelId="{23157A61-9F09-4FCB-84AD-7F80EABE27E2}" type="pres">
      <dgm:prSet presAssocID="{B0EFB791-C1A4-436B-9CBC-AFAE3A5705F9}" presName="parentText" presStyleLbl="node1" presStyleIdx="3" presStyleCnt="7">
        <dgm:presLayoutVars>
          <dgm:chMax val="0"/>
          <dgm:bulletEnabled val="1"/>
        </dgm:presLayoutVars>
      </dgm:prSet>
      <dgm:spPr/>
      <dgm:t>
        <a:bodyPr/>
        <a:lstStyle/>
        <a:p>
          <a:endParaRPr lang="en-US"/>
        </a:p>
      </dgm:t>
    </dgm:pt>
    <dgm:pt modelId="{C8506AA4-7F7A-4DD8-83C0-162CB7204607}" type="pres">
      <dgm:prSet presAssocID="{85C3ABF2-3ED4-4420-A5BE-4B89E7189AA5}" presName="spacer" presStyleCnt="0"/>
      <dgm:spPr/>
    </dgm:pt>
    <dgm:pt modelId="{3A44182F-A6E5-4C24-8D0C-BB3111C8F43F}" type="pres">
      <dgm:prSet presAssocID="{3094F0CF-382D-410A-9DA6-5616576335B5}" presName="parentText" presStyleLbl="node1" presStyleIdx="4" presStyleCnt="7">
        <dgm:presLayoutVars>
          <dgm:chMax val="0"/>
          <dgm:bulletEnabled val="1"/>
        </dgm:presLayoutVars>
      </dgm:prSet>
      <dgm:spPr/>
      <dgm:t>
        <a:bodyPr/>
        <a:lstStyle/>
        <a:p>
          <a:endParaRPr lang="en-US"/>
        </a:p>
      </dgm:t>
    </dgm:pt>
    <dgm:pt modelId="{0FE8705A-3D53-4D77-AF5E-F5D698BA19CC}" type="pres">
      <dgm:prSet presAssocID="{E02B16D9-A193-4C4B-BC8F-6D88E1BB6E42}" presName="spacer" presStyleCnt="0"/>
      <dgm:spPr/>
    </dgm:pt>
    <dgm:pt modelId="{82C14972-C0B8-468D-9535-AEEF867C8A6B}" type="pres">
      <dgm:prSet presAssocID="{71955BC5-05D6-4FA4-A31F-83E07E950F15}" presName="parentText" presStyleLbl="node1" presStyleIdx="5" presStyleCnt="7" custLinFactNeighborY="10552">
        <dgm:presLayoutVars>
          <dgm:chMax val="0"/>
          <dgm:bulletEnabled val="1"/>
        </dgm:presLayoutVars>
      </dgm:prSet>
      <dgm:spPr/>
      <dgm:t>
        <a:bodyPr/>
        <a:lstStyle/>
        <a:p>
          <a:endParaRPr lang="en-US"/>
        </a:p>
      </dgm:t>
    </dgm:pt>
    <dgm:pt modelId="{3942C4F3-052D-4119-9BED-FFB330AD425B}" type="pres">
      <dgm:prSet presAssocID="{ECF3EC14-8D19-498A-BBC2-9F2AD6989391}" presName="spacer" presStyleCnt="0"/>
      <dgm:spPr/>
    </dgm:pt>
    <dgm:pt modelId="{BB1859D9-2467-46B0-8F46-9025D6CA1234}" type="pres">
      <dgm:prSet presAssocID="{22ADC1BF-DD20-4968-A338-86E307C1C74F}" presName="parentText" presStyleLbl="node1" presStyleIdx="6" presStyleCnt="7">
        <dgm:presLayoutVars>
          <dgm:chMax val="0"/>
          <dgm:bulletEnabled val="1"/>
        </dgm:presLayoutVars>
      </dgm:prSet>
      <dgm:spPr/>
      <dgm:t>
        <a:bodyPr/>
        <a:lstStyle/>
        <a:p>
          <a:endParaRPr lang="en-US"/>
        </a:p>
      </dgm:t>
    </dgm:pt>
  </dgm:ptLst>
  <dgm:cxnLst>
    <dgm:cxn modelId="{9EB4D9A1-918C-4ED4-A5E1-25381AE55B46}" srcId="{8D44394A-00E3-44DA-8492-CEA6B4201DBD}" destId="{3094F0CF-382D-410A-9DA6-5616576335B5}" srcOrd="4" destOrd="0" parTransId="{C5751F4F-04B7-4609-9466-88AA32795955}" sibTransId="{E02B16D9-A193-4C4B-BC8F-6D88E1BB6E42}"/>
    <dgm:cxn modelId="{31228358-6554-4864-88C2-2AC58D67B582}" type="presOf" srcId="{3094F0CF-382D-410A-9DA6-5616576335B5}" destId="{3A44182F-A6E5-4C24-8D0C-BB3111C8F43F}" srcOrd="0" destOrd="0" presId="urn:microsoft.com/office/officeart/2005/8/layout/vList2"/>
    <dgm:cxn modelId="{F4021F4D-9606-43FA-B020-67C5D7F68BD1}" srcId="{8D44394A-00E3-44DA-8492-CEA6B4201DBD}" destId="{4EEFCE31-7C71-4F84-873D-276777E9C35D}" srcOrd="0" destOrd="0" parTransId="{A32496AF-9BB1-49A5-ABBB-99D3E3199B1D}" sibTransId="{4969027F-9954-48CC-9D8C-B03FE7455637}"/>
    <dgm:cxn modelId="{18C14E39-2C56-4F17-B54A-79D92FD349AF}" type="presOf" srcId="{D62B35A1-7394-4998-A6DF-292D18FFEA8C}" destId="{F6CAD1BC-FD39-483C-979C-6553BD095109}" srcOrd="0" destOrd="0" presId="urn:microsoft.com/office/officeart/2005/8/layout/vList2"/>
    <dgm:cxn modelId="{10128B80-711F-4059-B680-2DBD6688A1C7}" type="presOf" srcId="{8D44394A-00E3-44DA-8492-CEA6B4201DBD}" destId="{B3D9ABFE-C7E9-4697-9DA5-0EB6FFE503CC}" srcOrd="0" destOrd="0" presId="urn:microsoft.com/office/officeart/2005/8/layout/vList2"/>
    <dgm:cxn modelId="{0605E33D-82F4-4F8B-94A1-F05640523A88}" type="presOf" srcId="{C805157B-DE39-4F85-8103-F0F6CE49CA97}" destId="{3C4394A5-F938-4B55-BF46-1B977F4697CE}" srcOrd="0" destOrd="0" presId="urn:microsoft.com/office/officeart/2005/8/layout/vList2"/>
    <dgm:cxn modelId="{3F85DA4C-B66B-4D91-B681-DDEF676E1714}" srcId="{8D44394A-00E3-44DA-8492-CEA6B4201DBD}" destId="{71955BC5-05D6-4FA4-A31F-83E07E950F15}" srcOrd="5" destOrd="0" parTransId="{60C224E2-E147-4121-B49A-74F432D05026}" sibTransId="{ECF3EC14-8D19-498A-BBC2-9F2AD6989391}"/>
    <dgm:cxn modelId="{27963BE5-3650-48FD-AD33-85444F408E28}" type="presOf" srcId="{71955BC5-05D6-4FA4-A31F-83E07E950F15}" destId="{82C14972-C0B8-468D-9535-AEEF867C8A6B}" srcOrd="0" destOrd="0" presId="urn:microsoft.com/office/officeart/2005/8/layout/vList2"/>
    <dgm:cxn modelId="{7B7A09E9-76B5-4541-B606-41908319650F}" srcId="{8D44394A-00E3-44DA-8492-CEA6B4201DBD}" destId="{B0EFB791-C1A4-436B-9CBC-AFAE3A5705F9}" srcOrd="3" destOrd="0" parTransId="{03DBA348-DA17-4FF1-9BD1-D6E762755106}" sibTransId="{85C3ABF2-3ED4-4420-A5BE-4B89E7189AA5}"/>
    <dgm:cxn modelId="{B8B1F472-B8EB-4ACC-8B2D-F8A8D771C7DE}" srcId="{8D44394A-00E3-44DA-8492-CEA6B4201DBD}" destId="{C805157B-DE39-4F85-8103-F0F6CE49CA97}" srcOrd="1" destOrd="0" parTransId="{04AF429B-BB35-4114-A3BA-E5BF8949F791}" sibTransId="{494C16A8-2A63-493F-9611-293FAF45D3F1}"/>
    <dgm:cxn modelId="{A71D7CCD-C457-4478-9448-49729B6E0610}" type="presOf" srcId="{B0EFB791-C1A4-436B-9CBC-AFAE3A5705F9}" destId="{23157A61-9F09-4FCB-84AD-7F80EABE27E2}" srcOrd="0" destOrd="0" presId="urn:microsoft.com/office/officeart/2005/8/layout/vList2"/>
    <dgm:cxn modelId="{F0D10052-007A-4947-A60E-213176274821}" type="presOf" srcId="{4EEFCE31-7C71-4F84-873D-276777E9C35D}" destId="{790F317F-9C30-47BF-9C7F-6B000960E965}" srcOrd="0" destOrd="0" presId="urn:microsoft.com/office/officeart/2005/8/layout/vList2"/>
    <dgm:cxn modelId="{AA697303-44E4-4CFB-8B56-CDC1456BFEDA}" srcId="{8D44394A-00E3-44DA-8492-CEA6B4201DBD}" destId="{D62B35A1-7394-4998-A6DF-292D18FFEA8C}" srcOrd="2" destOrd="0" parTransId="{FCC3ADF4-FFE2-46D4-8264-45E11B523D60}" sibTransId="{1FEE4C92-6A44-4F41-82C3-FA5F93B7CF4A}"/>
    <dgm:cxn modelId="{30CCE7F1-5E04-4231-8727-8B8934979E0B}" srcId="{8D44394A-00E3-44DA-8492-CEA6B4201DBD}" destId="{22ADC1BF-DD20-4968-A338-86E307C1C74F}" srcOrd="6" destOrd="0" parTransId="{8768ADFD-E588-4726-98A6-8BA01AA44217}" sibTransId="{47AA2C49-129B-4D89-97F5-97426D7A9BFB}"/>
    <dgm:cxn modelId="{69033445-CAD1-49B6-85F1-E8408B0DBF86}" type="presOf" srcId="{22ADC1BF-DD20-4968-A338-86E307C1C74F}" destId="{BB1859D9-2467-46B0-8F46-9025D6CA1234}" srcOrd="0" destOrd="0" presId="urn:microsoft.com/office/officeart/2005/8/layout/vList2"/>
    <dgm:cxn modelId="{FAAB7F44-7B48-4328-8AB5-432A99D5F3A9}" type="presParOf" srcId="{B3D9ABFE-C7E9-4697-9DA5-0EB6FFE503CC}" destId="{790F317F-9C30-47BF-9C7F-6B000960E965}" srcOrd="0" destOrd="0" presId="urn:microsoft.com/office/officeart/2005/8/layout/vList2"/>
    <dgm:cxn modelId="{2F2592A3-CCAE-4E82-9138-4FEF91B098BD}" type="presParOf" srcId="{B3D9ABFE-C7E9-4697-9DA5-0EB6FFE503CC}" destId="{3C56B12C-00B7-4C8D-A7C1-614C992E8696}" srcOrd="1" destOrd="0" presId="urn:microsoft.com/office/officeart/2005/8/layout/vList2"/>
    <dgm:cxn modelId="{292FA37D-3937-44CD-A5F8-66CEA9825291}" type="presParOf" srcId="{B3D9ABFE-C7E9-4697-9DA5-0EB6FFE503CC}" destId="{3C4394A5-F938-4B55-BF46-1B977F4697CE}" srcOrd="2" destOrd="0" presId="urn:microsoft.com/office/officeart/2005/8/layout/vList2"/>
    <dgm:cxn modelId="{E57A3713-B38D-4869-9DD6-16983929563D}" type="presParOf" srcId="{B3D9ABFE-C7E9-4697-9DA5-0EB6FFE503CC}" destId="{E16BB177-5518-4C31-91FE-225BC6050338}" srcOrd="3" destOrd="0" presId="urn:microsoft.com/office/officeart/2005/8/layout/vList2"/>
    <dgm:cxn modelId="{EE77D335-12C0-4B5D-A6CB-346832DE356E}" type="presParOf" srcId="{B3D9ABFE-C7E9-4697-9DA5-0EB6FFE503CC}" destId="{F6CAD1BC-FD39-483C-979C-6553BD095109}" srcOrd="4" destOrd="0" presId="urn:microsoft.com/office/officeart/2005/8/layout/vList2"/>
    <dgm:cxn modelId="{7297CFA7-874A-4E2C-BB2B-9DF4C64CC060}" type="presParOf" srcId="{B3D9ABFE-C7E9-4697-9DA5-0EB6FFE503CC}" destId="{E5B77400-7FBE-4AAC-9F29-39C5F562C784}" srcOrd="5" destOrd="0" presId="urn:microsoft.com/office/officeart/2005/8/layout/vList2"/>
    <dgm:cxn modelId="{058A1B4A-B5BF-49FD-AAE2-8BC7BBEB9BC4}" type="presParOf" srcId="{B3D9ABFE-C7E9-4697-9DA5-0EB6FFE503CC}" destId="{23157A61-9F09-4FCB-84AD-7F80EABE27E2}" srcOrd="6" destOrd="0" presId="urn:microsoft.com/office/officeart/2005/8/layout/vList2"/>
    <dgm:cxn modelId="{3B6D8781-5A18-43C2-BDD8-96185BC69EBE}" type="presParOf" srcId="{B3D9ABFE-C7E9-4697-9DA5-0EB6FFE503CC}" destId="{C8506AA4-7F7A-4DD8-83C0-162CB7204607}" srcOrd="7" destOrd="0" presId="urn:microsoft.com/office/officeart/2005/8/layout/vList2"/>
    <dgm:cxn modelId="{DAA91591-6F73-46E4-8862-607CC34D0CC4}" type="presParOf" srcId="{B3D9ABFE-C7E9-4697-9DA5-0EB6FFE503CC}" destId="{3A44182F-A6E5-4C24-8D0C-BB3111C8F43F}" srcOrd="8" destOrd="0" presId="urn:microsoft.com/office/officeart/2005/8/layout/vList2"/>
    <dgm:cxn modelId="{70F4551B-0A2D-4797-AE70-17C4BD876126}" type="presParOf" srcId="{B3D9ABFE-C7E9-4697-9DA5-0EB6FFE503CC}" destId="{0FE8705A-3D53-4D77-AF5E-F5D698BA19CC}" srcOrd="9" destOrd="0" presId="urn:microsoft.com/office/officeart/2005/8/layout/vList2"/>
    <dgm:cxn modelId="{C0D1DD6C-14AA-4F48-B646-49B462DFFA95}" type="presParOf" srcId="{B3D9ABFE-C7E9-4697-9DA5-0EB6FFE503CC}" destId="{82C14972-C0B8-468D-9535-AEEF867C8A6B}" srcOrd="10" destOrd="0" presId="urn:microsoft.com/office/officeart/2005/8/layout/vList2"/>
    <dgm:cxn modelId="{7C013AF4-9B7F-4A95-891A-01311F488FAE}" type="presParOf" srcId="{B3D9ABFE-C7E9-4697-9DA5-0EB6FFE503CC}" destId="{3942C4F3-052D-4119-9BED-FFB330AD425B}" srcOrd="11" destOrd="0" presId="urn:microsoft.com/office/officeart/2005/8/layout/vList2"/>
    <dgm:cxn modelId="{8018FA59-F500-44FD-B943-5D9FC19E2FF6}" type="presParOf" srcId="{B3D9ABFE-C7E9-4697-9DA5-0EB6FFE503CC}" destId="{BB1859D9-2467-46B0-8F46-9025D6CA123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44394A-00E3-44DA-8492-CEA6B4201D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FCE31-7C71-4F84-873D-276777E9C35D}">
      <dgm:prSet/>
      <dgm:spPr/>
      <dgm:t>
        <a:bodyPr/>
        <a:lstStyle/>
        <a:p>
          <a:pPr rtl="0"/>
          <a:r>
            <a:rPr lang="en-US" dirty="0" smtClean="0"/>
            <a:t>1982 (Designation)</a:t>
          </a:r>
          <a:endParaRPr lang="en-US" dirty="0"/>
        </a:p>
      </dgm:t>
    </dgm:pt>
    <dgm:pt modelId="{A32496AF-9BB1-49A5-ABBB-99D3E3199B1D}" type="parTrans" cxnId="{F4021F4D-9606-43FA-B020-67C5D7F68BD1}">
      <dgm:prSet/>
      <dgm:spPr/>
      <dgm:t>
        <a:bodyPr/>
        <a:lstStyle/>
        <a:p>
          <a:endParaRPr lang="en-US"/>
        </a:p>
      </dgm:t>
    </dgm:pt>
    <dgm:pt modelId="{4969027F-9954-48CC-9D8C-B03FE7455637}" type="sibTrans" cxnId="{F4021F4D-9606-43FA-B020-67C5D7F68BD1}">
      <dgm:prSet/>
      <dgm:spPr/>
      <dgm:t>
        <a:bodyPr/>
        <a:lstStyle/>
        <a:p>
          <a:endParaRPr lang="en-US"/>
        </a:p>
      </dgm:t>
    </dgm:pt>
    <dgm:pt modelId="{C805157B-DE39-4F85-8103-F0F6CE49CA97}">
      <dgm:prSet/>
      <dgm:spPr/>
      <dgm:t>
        <a:bodyPr/>
        <a:lstStyle/>
        <a:p>
          <a:pPr rtl="0"/>
          <a:r>
            <a:rPr lang="en-US" b="1" dirty="0" smtClean="0">
              <a:solidFill>
                <a:srgbClr val="FFFF00"/>
              </a:solidFill>
            </a:rPr>
            <a:t>2000 (SGEs)</a:t>
          </a:r>
          <a:endParaRPr lang="en-US" b="1" dirty="0">
            <a:solidFill>
              <a:srgbClr val="FFFF00"/>
            </a:solidFill>
          </a:endParaRPr>
        </a:p>
      </dgm:t>
    </dgm:pt>
    <dgm:pt modelId="{04AF429B-BB35-4114-A3BA-E5BF8949F791}" type="parTrans" cxnId="{B8B1F472-B8EB-4ACC-8B2D-F8A8D771C7DE}">
      <dgm:prSet/>
      <dgm:spPr/>
      <dgm:t>
        <a:bodyPr/>
        <a:lstStyle/>
        <a:p>
          <a:endParaRPr lang="en-US"/>
        </a:p>
      </dgm:t>
    </dgm:pt>
    <dgm:pt modelId="{494C16A8-2A63-493F-9611-293FAF45D3F1}" type="sibTrans" cxnId="{B8B1F472-B8EB-4ACC-8B2D-F8A8D771C7DE}">
      <dgm:prSet/>
      <dgm:spPr/>
      <dgm:t>
        <a:bodyPr/>
        <a:lstStyle/>
        <a:p>
          <a:endParaRPr lang="en-US"/>
        </a:p>
      </dgm:t>
    </dgm:pt>
    <dgm:pt modelId="{D62B35A1-7394-4998-A6DF-292D18FFEA8C}">
      <dgm:prSet/>
      <dgm:spPr/>
      <dgm:t>
        <a:bodyPr/>
        <a:lstStyle/>
        <a:p>
          <a:pPr rtl="0"/>
          <a:r>
            <a:rPr lang="en-US" b="1" dirty="0" smtClean="0">
              <a:solidFill>
                <a:srgbClr val="FFFF00"/>
              </a:solidFill>
            </a:rPr>
            <a:t>2003 (Financial Disclosure) </a:t>
          </a:r>
          <a:endParaRPr lang="en-US" b="1" dirty="0">
            <a:solidFill>
              <a:srgbClr val="FFFF00"/>
            </a:solidFill>
          </a:endParaRPr>
        </a:p>
      </dgm:t>
    </dgm:pt>
    <dgm:pt modelId="{FCC3ADF4-FFE2-46D4-8264-45E11B523D60}" type="parTrans" cxnId="{AA697303-44E4-4CFB-8B56-CDC1456BFEDA}">
      <dgm:prSet/>
      <dgm:spPr/>
      <dgm:t>
        <a:bodyPr/>
        <a:lstStyle/>
        <a:p>
          <a:endParaRPr lang="en-US"/>
        </a:p>
      </dgm:t>
    </dgm:pt>
    <dgm:pt modelId="{1FEE4C92-6A44-4F41-82C3-FA5F93B7CF4A}" type="sibTrans" cxnId="{AA697303-44E4-4CFB-8B56-CDC1456BFEDA}">
      <dgm:prSet/>
      <dgm:spPr/>
      <dgm:t>
        <a:bodyPr/>
        <a:lstStyle/>
        <a:p>
          <a:endParaRPr lang="en-US"/>
        </a:p>
      </dgm:t>
    </dgm:pt>
    <dgm:pt modelId="{B0EFB791-C1A4-436B-9CBC-AFAE3A5705F9}">
      <dgm:prSet/>
      <dgm:spPr/>
      <dgm:t>
        <a:bodyPr/>
        <a:lstStyle/>
        <a:p>
          <a:pPr rtl="0"/>
          <a:r>
            <a:rPr lang="en-US" dirty="0" smtClean="0"/>
            <a:t>2004 (Best Practices)</a:t>
          </a:r>
          <a:endParaRPr lang="en-US" dirty="0"/>
        </a:p>
      </dgm:t>
    </dgm:pt>
    <dgm:pt modelId="{03DBA348-DA17-4FF1-9BD1-D6E762755106}" type="parTrans" cxnId="{7B7A09E9-76B5-4541-B606-41908319650F}">
      <dgm:prSet/>
      <dgm:spPr/>
      <dgm:t>
        <a:bodyPr/>
        <a:lstStyle/>
        <a:p>
          <a:endParaRPr lang="en-US"/>
        </a:p>
      </dgm:t>
    </dgm:pt>
    <dgm:pt modelId="{85C3ABF2-3ED4-4420-A5BE-4B89E7189AA5}" type="sibTrans" cxnId="{7B7A09E9-76B5-4541-B606-41908319650F}">
      <dgm:prSet/>
      <dgm:spPr/>
      <dgm:t>
        <a:bodyPr/>
        <a:lstStyle/>
        <a:p>
          <a:endParaRPr lang="en-US"/>
        </a:p>
      </dgm:t>
    </dgm:pt>
    <dgm:pt modelId="{3094F0CF-382D-410A-9DA6-5616576335B5}">
      <dgm:prSet/>
      <dgm:spPr/>
      <dgm:t>
        <a:bodyPr/>
        <a:lstStyle/>
        <a:p>
          <a:pPr rtl="0"/>
          <a:r>
            <a:rPr lang="en-US" dirty="0" smtClean="0"/>
            <a:t>2005 (Appointments)</a:t>
          </a:r>
          <a:endParaRPr lang="en-US" dirty="0"/>
        </a:p>
      </dgm:t>
    </dgm:pt>
    <dgm:pt modelId="{C5751F4F-04B7-4609-9466-88AA32795955}" type="parTrans" cxnId="{9EB4D9A1-918C-4ED4-A5E1-25381AE55B46}">
      <dgm:prSet/>
      <dgm:spPr/>
      <dgm:t>
        <a:bodyPr/>
        <a:lstStyle/>
        <a:p>
          <a:endParaRPr lang="en-US"/>
        </a:p>
      </dgm:t>
    </dgm:pt>
    <dgm:pt modelId="{E02B16D9-A193-4C4B-BC8F-6D88E1BB6E42}" type="sibTrans" cxnId="{9EB4D9A1-918C-4ED4-A5E1-25381AE55B46}">
      <dgm:prSet/>
      <dgm:spPr/>
      <dgm:t>
        <a:bodyPr/>
        <a:lstStyle/>
        <a:p>
          <a:endParaRPr lang="en-US"/>
        </a:p>
      </dgm:t>
    </dgm:pt>
    <dgm:pt modelId="{71955BC5-05D6-4FA4-A31F-83E07E950F15}">
      <dgm:prSet/>
      <dgm:spPr/>
      <dgm:t>
        <a:bodyPr/>
        <a:lstStyle/>
        <a:p>
          <a:pPr rtl="0"/>
          <a:r>
            <a:rPr lang="en-US" b="1" dirty="0" smtClean="0">
              <a:solidFill>
                <a:srgbClr val="FFFF00"/>
              </a:solidFill>
            </a:rPr>
            <a:t>2007 (Counting of Days)</a:t>
          </a:r>
          <a:endParaRPr lang="en-US" b="1" dirty="0">
            <a:solidFill>
              <a:srgbClr val="FFFF00"/>
            </a:solidFill>
          </a:endParaRPr>
        </a:p>
      </dgm:t>
    </dgm:pt>
    <dgm:pt modelId="{60C224E2-E147-4121-B49A-74F432D05026}" type="parTrans" cxnId="{3F85DA4C-B66B-4D91-B681-DDEF676E1714}">
      <dgm:prSet/>
      <dgm:spPr/>
      <dgm:t>
        <a:bodyPr/>
        <a:lstStyle/>
        <a:p>
          <a:endParaRPr lang="en-US"/>
        </a:p>
      </dgm:t>
    </dgm:pt>
    <dgm:pt modelId="{ECF3EC14-8D19-498A-BBC2-9F2AD6989391}" type="sibTrans" cxnId="{3F85DA4C-B66B-4D91-B681-DDEF676E1714}">
      <dgm:prSet/>
      <dgm:spPr/>
      <dgm:t>
        <a:bodyPr/>
        <a:lstStyle/>
        <a:p>
          <a:endParaRPr lang="en-US"/>
        </a:p>
      </dgm:t>
    </dgm:pt>
    <dgm:pt modelId="{22ADC1BF-DD20-4968-A338-86E307C1C74F}">
      <dgm:prSet/>
      <dgm:spPr/>
      <dgm:t>
        <a:bodyPr/>
        <a:lstStyle/>
        <a:p>
          <a:pPr rtl="0"/>
          <a:r>
            <a:rPr lang="en-US" b="1" dirty="0" smtClean="0">
              <a:solidFill>
                <a:srgbClr val="FFFF00"/>
              </a:solidFill>
            </a:rPr>
            <a:t>OLC GUIDANCE (Various years)</a:t>
          </a:r>
          <a:endParaRPr lang="en-US" b="1" dirty="0">
            <a:solidFill>
              <a:srgbClr val="FFFF00"/>
            </a:solidFill>
          </a:endParaRPr>
        </a:p>
      </dgm:t>
    </dgm:pt>
    <dgm:pt modelId="{8768ADFD-E588-4726-98A6-8BA01AA44217}" type="parTrans" cxnId="{30CCE7F1-5E04-4231-8727-8B8934979E0B}">
      <dgm:prSet/>
      <dgm:spPr/>
      <dgm:t>
        <a:bodyPr/>
        <a:lstStyle/>
        <a:p>
          <a:endParaRPr lang="en-US"/>
        </a:p>
      </dgm:t>
    </dgm:pt>
    <dgm:pt modelId="{47AA2C49-129B-4D89-97F5-97426D7A9BFB}" type="sibTrans" cxnId="{30CCE7F1-5E04-4231-8727-8B8934979E0B}">
      <dgm:prSet/>
      <dgm:spPr/>
      <dgm:t>
        <a:bodyPr/>
        <a:lstStyle/>
        <a:p>
          <a:endParaRPr lang="en-US"/>
        </a:p>
      </dgm:t>
    </dgm:pt>
    <dgm:pt modelId="{B3D9ABFE-C7E9-4697-9DA5-0EB6FFE503CC}" type="pres">
      <dgm:prSet presAssocID="{8D44394A-00E3-44DA-8492-CEA6B4201DBD}" presName="linear" presStyleCnt="0">
        <dgm:presLayoutVars>
          <dgm:animLvl val="lvl"/>
          <dgm:resizeHandles val="exact"/>
        </dgm:presLayoutVars>
      </dgm:prSet>
      <dgm:spPr/>
      <dgm:t>
        <a:bodyPr/>
        <a:lstStyle/>
        <a:p>
          <a:endParaRPr lang="en-US"/>
        </a:p>
      </dgm:t>
    </dgm:pt>
    <dgm:pt modelId="{790F317F-9C30-47BF-9C7F-6B000960E965}" type="pres">
      <dgm:prSet presAssocID="{4EEFCE31-7C71-4F84-873D-276777E9C35D}" presName="parentText" presStyleLbl="node1" presStyleIdx="0" presStyleCnt="7" custLinFactNeighborY="62516">
        <dgm:presLayoutVars>
          <dgm:chMax val="0"/>
          <dgm:bulletEnabled val="1"/>
        </dgm:presLayoutVars>
      </dgm:prSet>
      <dgm:spPr/>
      <dgm:t>
        <a:bodyPr/>
        <a:lstStyle/>
        <a:p>
          <a:endParaRPr lang="en-US"/>
        </a:p>
      </dgm:t>
    </dgm:pt>
    <dgm:pt modelId="{3C56B12C-00B7-4C8D-A7C1-614C992E8696}" type="pres">
      <dgm:prSet presAssocID="{4969027F-9954-48CC-9D8C-B03FE7455637}" presName="spacer" presStyleCnt="0"/>
      <dgm:spPr/>
    </dgm:pt>
    <dgm:pt modelId="{3C4394A5-F938-4B55-BF46-1B977F4697CE}" type="pres">
      <dgm:prSet presAssocID="{C805157B-DE39-4F85-8103-F0F6CE49CA97}" presName="parentText" presStyleLbl="node1" presStyleIdx="1" presStyleCnt="7">
        <dgm:presLayoutVars>
          <dgm:chMax val="0"/>
          <dgm:bulletEnabled val="1"/>
        </dgm:presLayoutVars>
      </dgm:prSet>
      <dgm:spPr/>
      <dgm:t>
        <a:bodyPr/>
        <a:lstStyle/>
        <a:p>
          <a:endParaRPr lang="en-US"/>
        </a:p>
      </dgm:t>
    </dgm:pt>
    <dgm:pt modelId="{E16BB177-5518-4C31-91FE-225BC6050338}" type="pres">
      <dgm:prSet presAssocID="{494C16A8-2A63-493F-9611-293FAF45D3F1}" presName="spacer" presStyleCnt="0"/>
      <dgm:spPr/>
    </dgm:pt>
    <dgm:pt modelId="{F6CAD1BC-FD39-483C-979C-6553BD095109}" type="pres">
      <dgm:prSet presAssocID="{D62B35A1-7394-4998-A6DF-292D18FFEA8C}" presName="parentText" presStyleLbl="node1" presStyleIdx="2" presStyleCnt="7">
        <dgm:presLayoutVars>
          <dgm:chMax val="0"/>
          <dgm:bulletEnabled val="1"/>
        </dgm:presLayoutVars>
      </dgm:prSet>
      <dgm:spPr/>
      <dgm:t>
        <a:bodyPr/>
        <a:lstStyle/>
        <a:p>
          <a:endParaRPr lang="en-US"/>
        </a:p>
      </dgm:t>
    </dgm:pt>
    <dgm:pt modelId="{E5B77400-7FBE-4AAC-9F29-39C5F562C784}" type="pres">
      <dgm:prSet presAssocID="{1FEE4C92-6A44-4F41-82C3-FA5F93B7CF4A}" presName="spacer" presStyleCnt="0"/>
      <dgm:spPr/>
    </dgm:pt>
    <dgm:pt modelId="{23157A61-9F09-4FCB-84AD-7F80EABE27E2}" type="pres">
      <dgm:prSet presAssocID="{B0EFB791-C1A4-436B-9CBC-AFAE3A5705F9}" presName="parentText" presStyleLbl="node1" presStyleIdx="3" presStyleCnt="7">
        <dgm:presLayoutVars>
          <dgm:chMax val="0"/>
          <dgm:bulletEnabled val="1"/>
        </dgm:presLayoutVars>
      </dgm:prSet>
      <dgm:spPr/>
      <dgm:t>
        <a:bodyPr/>
        <a:lstStyle/>
        <a:p>
          <a:endParaRPr lang="en-US"/>
        </a:p>
      </dgm:t>
    </dgm:pt>
    <dgm:pt modelId="{C8506AA4-7F7A-4DD8-83C0-162CB7204607}" type="pres">
      <dgm:prSet presAssocID="{85C3ABF2-3ED4-4420-A5BE-4B89E7189AA5}" presName="spacer" presStyleCnt="0"/>
      <dgm:spPr/>
    </dgm:pt>
    <dgm:pt modelId="{3A44182F-A6E5-4C24-8D0C-BB3111C8F43F}" type="pres">
      <dgm:prSet presAssocID="{3094F0CF-382D-410A-9DA6-5616576335B5}" presName="parentText" presStyleLbl="node1" presStyleIdx="4" presStyleCnt="7">
        <dgm:presLayoutVars>
          <dgm:chMax val="0"/>
          <dgm:bulletEnabled val="1"/>
        </dgm:presLayoutVars>
      </dgm:prSet>
      <dgm:spPr/>
      <dgm:t>
        <a:bodyPr/>
        <a:lstStyle/>
        <a:p>
          <a:endParaRPr lang="en-US"/>
        </a:p>
      </dgm:t>
    </dgm:pt>
    <dgm:pt modelId="{0FE8705A-3D53-4D77-AF5E-F5D698BA19CC}" type="pres">
      <dgm:prSet presAssocID="{E02B16D9-A193-4C4B-BC8F-6D88E1BB6E42}" presName="spacer" presStyleCnt="0"/>
      <dgm:spPr/>
    </dgm:pt>
    <dgm:pt modelId="{82C14972-C0B8-468D-9535-AEEF867C8A6B}" type="pres">
      <dgm:prSet presAssocID="{71955BC5-05D6-4FA4-A31F-83E07E950F15}" presName="parentText" presStyleLbl="node1" presStyleIdx="5" presStyleCnt="7">
        <dgm:presLayoutVars>
          <dgm:chMax val="0"/>
          <dgm:bulletEnabled val="1"/>
        </dgm:presLayoutVars>
      </dgm:prSet>
      <dgm:spPr/>
      <dgm:t>
        <a:bodyPr/>
        <a:lstStyle/>
        <a:p>
          <a:endParaRPr lang="en-US"/>
        </a:p>
      </dgm:t>
    </dgm:pt>
    <dgm:pt modelId="{3942C4F3-052D-4119-9BED-FFB330AD425B}" type="pres">
      <dgm:prSet presAssocID="{ECF3EC14-8D19-498A-BBC2-9F2AD6989391}" presName="spacer" presStyleCnt="0"/>
      <dgm:spPr/>
    </dgm:pt>
    <dgm:pt modelId="{BB1859D9-2467-46B0-8F46-9025D6CA1234}" type="pres">
      <dgm:prSet presAssocID="{22ADC1BF-DD20-4968-A338-86E307C1C74F}" presName="parentText" presStyleLbl="node1" presStyleIdx="6" presStyleCnt="7">
        <dgm:presLayoutVars>
          <dgm:chMax val="0"/>
          <dgm:bulletEnabled val="1"/>
        </dgm:presLayoutVars>
      </dgm:prSet>
      <dgm:spPr/>
      <dgm:t>
        <a:bodyPr/>
        <a:lstStyle/>
        <a:p>
          <a:endParaRPr lang="en-US"/>
        </a:p>
      </dgm:t>
    </dgm:pt>
  </dgm:ptLst>
  <dgm:cxnLst>
    <dgm:cxn modelId="{9EB4D9A1-918C-4ED4-A5E1-25381AE55B46}" srcId="{8D44394A-00E3-44DA-8492-CEA6B4201DBD}" destId="{3094F0CF-382D-410A-9DA6-5616576335B5}" srcOrd="4" destOrd="0" parTransId="{C5751F4F-04B7-4609-9466-88AA32795955}" sibTransId="{E02B16D9-A193-4C4B-BC8F-6D88E1BB6E42}"/>
    <dgm:cxn modelId="{4C085D4B-D578-4765-8FDB-8390C1C52DB9}" type="presOf" srcId="{4EEFCE31-7C71-4F84-873D-276777E9C35D}" destId="{790F317F-9C30-47BF-9C7F-6B000960E965}" srcOrd="0" destOrd="0" presId="urn:microsoft.com/office/officeart/2005/8/layout/vList2"/>
    <dgm:cxn modelId="{F4021F4D-9606-43FA-B020-67C5D7F68BD1}" srcId="{8D44394A-00E3-44DA-8492-CEA6B4201DBD}" destId="{4EEFCE31-7C71-4F84-873D-276777E9C35D}" srcOrd="0" destOrd="0" parTransId="{A32496AF-9BB1-49A5-ABBB-99D3E3199B1D}" sibTransId="{4969027F-9954-48CC-9D8C-B03FE7455637}"/>
    <dgm:cxn modelId="{3F85DA4C-B66B-4D91-B681-DDEF676E1714}" srcId="{8D44394A-00E3-44DA-8492-CEA6B4201DBD}" destId="{71955BC5-05D6-4FA4-A31F-83E07E950F15}" srcOrd="5" destOrd="0" parTransId="{60C224E2-E147-4121-B49A-74F432D05026}" sibTransId="{ECF3EC14-8D19-498A-BBC2-9F2AD6989391}"/>
    <dgm:cxn modelId="{7B7A09E9-76B5-4541-B606-41908319650F}" srcId="{8D44394A-00E3-44DA-8492-CEA6B4201DBD}" destId="{B0EFB791-C1A4-436B-9CBC-AFAE3A5705F9}" srcOrd="3" destOrd="0" parTransId="{03DBA348-DA17-4FF1-9BD1-D6E762755106}" sibTransId="{85C3ABF2-3ED4-4420-A5BE-4B89E7189AA5}"/>
    <dgm:cxn modelId="{B8B1F472-B8EB-4ACC-8B2D-F8A8D771C7DE}" srcId="{8D44394A-00E3-44DA-8492-CEA6B4201DBD}" destId="{C805157B-DE39-4F85-8103-F0F6CE49CA97}" srcOrd="1" destOrd="0" parTransId="{04AF429B-BB35-4114-A3BA-E5BF8949F791}" sibTransId="{494C16A8-2A63-493F-9611-293FAF45D3F1}"/>
    <dgm:cxn modelId="{D7C4502F-601D-459C-803F-0DA1CBE8A25A}" type="presOf" srcId="{22ADC1BF-DD20-4968-A338-86E307C1C74F}" destId="{BB1859D9-2467-46B0-8F46-9025D6CA1234}" srcOrd="0" destOrd="0" presId="urn:microsoft.com/office/officeart/2005/8/layout/vList2"/>
    <dgm:cxn modelId="{1C8FA056-FC7F-488D-81AB-A0336D039BD2}" type="presOf" srcId="{8D44394A-00E3-44DA-8492-CEA6B4201DBD}" destId="{B3D9ABFE-C7E9-4697-9DA5-0EB6FFE503CC}" srcOrd="0" destOrd="0" presId="urn:microsoft.com/office/officeart/2005/8/layout/vList2"/>
    <dgm:cxn modelId="{9A94D948-960E-4522-89ED-560954E5F936}" type="presOf" srcId="{71955BC5-05D6-4FA4-A31F-83E07E950F15}" destId="{82C14972-C0B8-468D-9535-AEEF867C8A6B}" srcOrd="0" destOrd="0" presId="urn:microsoft.com/office/officeart/2005/8/layout/vList2"/>
    <dgm:cxn modelId="{6AEE56B9-5FDE-4E4C-8AD3-F48DA72D6ADD}" type="presOf" srcId="{3094F0CF-382D-410A-9DA6-5616576335B5}" destId="{3A44182F-A6E5-4C24-8D0C-BB3111C8F43F}" srcOrd="0" destOrd="0" presId="urn:microsoft.com/office/officeart/2005/8/layout/vList2"/>
    <dgm:cxn modelId="{9F800A51-2C50-4689-96B6-7D506C04189D}" type="presOf" srcId="{B0EFB791-C1A4-436B-9CBC-AFAE3A5705F9}" destId="{23157A61-9F09-4FCB-84AD-7F80EABE27E2}" srcOrd="0" destOrd="0" presId="urn:microsoft.com/office/officeart/2005/8/layout/vList2"/>
    <dgm:cxn modelId="{FD89F3E9-94E0-40AE-8366-B27F023C7394}" type="presOf" srcId="{C805157B-DE39-4F85-8103-F0F6CE49CA97}" destId="{3C4394A5-F938-4B55-BF46-1B977F4697CE}" srcOrd="0" destOrd="0" presId="urn:microsoft.com/office/officeart/2005/8/layout/vList2"/>
    <dgm:cxn modelId="{78CEAFDD-7264-4EDF-B6D1-52029D3E10E8}" type="presOf" srcId="{D62B35A1-7394-4998-A6DF-292D18FFEA8C}" destId="{F6CAD1BC-FD39-483C-979C-6553BD095109}" srcOrd="0" destOrd="0" presId="urn:microsoft.com/office/officeart/2005/8/layout/vList2"/>
    <dgm:cxn modelId="{AA697303-44E4-4CFB-8B56-CDC1456BFEDA}" srcId="{8D44394A-00E3-44DA-8492-CEA6B4201DBD}" destId="{D62B35A1-7394-4998-A6DF-292D18FFEA8C}" srcOrd="2" destOrd="0" parTransId="{FCC3ADF4-FFE2-46D4-8264-45E11B523D60}" sibTransId="{1FEE4C92-6A44-4F41-82C3-FA5F93B7CF4A}"/>
    <dgm:cxn modelId="{30CCE7F1-5E04-4231-8727-8B8934979E0B}" srcId="{8D44394A-00E3-44DA-8492-CEA6B4201DBD}" destId="{22ADC1BF-DD20-4968-A338-86E307C1C74F}" srcOrd="6" destOrd="0" parTransId="{8768ADFD-E588-4726-98A6-8BA01AA44217}" sibTransId="{47AA2C49-129B-4D89-97F5-97426D7A9BFB}"/>
    <dgm:cxn modelId="{3897B639-03E4-4A95-B367-A673FB6B3EDB}" type="presParOf" srcId="{B3D9ABFE-C7E9-4697-9DA5-0EB6FFE503CC}" destId="{790F317F-9C30-47BF-9C7F-6B000960E965}" srcOrd="0" destOrd="0" presId="urn:microsoft.com/office/officeart/2005/8/layout/vList2"/>
    <dgm:cxn modelId="{0BF79AE0-5CBA-4C60-A471-5C661785D25D}" type="presParOf" srcId="{B3D9ABFE-C7E9-4697-9DA5-0EB6FFE503CC}" destId="{3C56B12C-00B7-4C8D-A7C1-614C992E8696}" srcOrd="1" destOrd="0" presId="urn:microsoft.com/office/officeart/2005/8/layout/vList2"/>
    <dgm:cxn modelId="{19003739-7A6C-4E5C-AD21-9D5F41BEE0FA}" type="presParOf" srcId="{B3D9ABFE-C7E9-4697-9DA5-0EB6FFE503CC}" destId="{3C4394A5-F938-4B55-BF46-1B977F4697CE}" srcOrd="2" destOrd="0" presId="urn:microsoft.com/office/officeart/2005/8/layout/vList2"/>
    <dgm:cxn modelId="{245519CF-183A-4F0A-9D15-A8F51146FED8}" type="presParOf" srcId="{B3D9ABFE-C7E9-4697-9DA5-0EB6FFE503CC}" destId="{E16BB177-5518-4C31-91FE-225BC6050338}" srcOrd="3" destOrd="0" presId="urn:microsoft.com/office/officeart/2005/8/layout/vList2"/>
    <dgm:cxn modelId="{B28F7D8E-D2A1-49A7-B9E7-5688B327BB29}" type="presParOf" srcId="{B3D9ABFE-C7E9-4697-9DA5-0EB6FFE503CC}" destId="{F6CAD1BC-FD39-483C-979C-6553BD095109}" srcOrd="4" destOrd="0" presId="urn:microsoft.com/office/officeart/2005/8/layout/vList2"/>
    <dgm:cxn modelId="{7FB94883-99B8-4EE4-A99A-F1CFBCA3D983}" type="presParOf" srcId="{B3D9ABFE-C7E9-4697-9DA5-0EB6FFE503CC}" destId="{E5B77400-7FBE-4AAC-9F29-39C5F562C784}" srcOrd="5" destOrd="0" presId="urn:microsoft.com/office/officeart/2005/8/layout/vList2"/>
    <dgm:cxn modelId="{4068B032-0032-483A-9044-75BB8B55E5BB}" type="presParOf" srcId="{B3D9ABFE-C7E9-4697-9DA5-0EB6FFE503CC}" destId="{23157A61-9F09-4FCB-84AD-7F80EABE27E2}" srcOrd="6" destOrd="0" presId="urn:microsoft.com/office/officeart/2005/8/layout/vList2"/>
    <dgm:cxn modelId="{BA14B842-057F-4100-BCFF-18E1982A9884}" type="presParOf" srcId="{B3D9ABFE-C7E9-4697-9DA5-0EB6FFE503CC}" destId="{C8506AA4-7F7A-4DD8-83C0-162CB7204607}" srcOrd="7" destOrd="0" presId="urn:microsoft.com/office/officeart/2005/8/layout/vList2"/>
    <dgm:cxn modelId="{98A376A6-92AE-4D90-B7F7-E39FE15A4CAC}" type="presParOf" srcId="{B3D9ABFE-C7E9-4697-9DA5-0EB6FFE503CC}" destId="{3A44182F-A6E5-4C24-8D0C-BB3111C8F43F}" srcOrd="8" destOrd="0" presId="urn:microsoft.com/office/officeart/2005/8/layout/vList2"/>
    <dgm:cxn modelId="{5666C8B2-7AF5-4AE0-AD00-CEA9D5452ABE}" type="presParOf" srcId="{B3D9ABFE-C7E9-4697-9DA5-0EB6FFE503CC}" destId="{0FE8705A-3D53-4D77-AF5E-F5D698BA19CC}" srcOrd="9" destOrd="0" presId="urn:microsoft.com/office/officeart/2005/8/layout/vList2"/>
    <dgm:cxn modelId="{A29B6C44-B480-4F91-88F3-E833340A6520}" type="presParOf" srcId="{B3D9ABFE-C7E9-4697-9DA5-0EB6FFE503CC}" destId="{82C14972-C0B8-468D-9535-AEEF867C8A6B}" srcOrd="10" destOrd="0" presId="urn:microsoft.com/office/officeart/2005/8/layout/vList2"/>
    <dgm:cxn modelId="{2A9BB1A8-3093-4E19-ABFB-96C47C303BBC}" type="presParOf" srcId="{B3D9ABFE-C7E9-4697-9DA5-0EB6FFE503CC}" destId="{3942C4F3-052D-4119-9BED-FFB330AD425B}" srcOrd="11" destOrd="0" presId="urn:microsoft.com/office/officeart/2005/8/layout/vList2"/>
    <dgm:cxn modelId="{EE51F522-EA62-4555-8449-5BA3A1729A0E}" type="presParOf" srcId="{B3D9ABFE-C7E9-4697-9DA5-0EB6FFE503CC}" destId="{BB1859D9-2467-46B0-8F46-9025D6CA123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44394A-00E3-44DA-8492-CEA6B4201D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94F0CF-382D-410A-9DA6-5616576335B5}">
      <dgm:prSet/>
      <dgm:spPr/>
      <dgm:t>
        <a:bodyPr/>
        <a:lstStyle/>
        <a:p>
          <a:pPr rtl="0"/>
          <a:r>
            <a:rPr lang="en-US" dirty="0" smtClean="0"/>
            <a:t>5. Ensure SGE members know their role on the committee</a:t>
          </a:r>
          <a:endParaRPr lang="en-US" dirty="0"/>
        </a:p>
      </dgm:t>
    </dgm:pt>
    <dgm:pt modelId="{C5751F4F-04B7-4609-9466-88AA32795955}" type="parTrans" cxnId="{9EB4D9A1-918C-4ED4-A5E1-25381AE55B46}">
      <dgm:prSet/>
      <dgm:spPr/>
      <dgm:t>
        <a:bodyPr/>
        <a:lstStyle/>
        <a:p>
          <a:endParaRPr lang="en-US"/>
        </a:p>
      </dgm:t>
    </dgm:pt>
    <dgm:pt modelId="{E02B16D9-A193-4C4B-BC8F-6D88E1BB6E42}" type="sibTrans" cxnId="{9EB4D9A1-918C-4ED4-A5E1-25381AE55B46}">
      <dgm:prSet/>
      <dgm:spPr/>
      <dgm:t>
        <a:bodyPr/>
        <a:lstStyle/>
        <a:p>
          <a:endParaRPr lang="en-US"/>
        </a:p>
      </dgm:t>
    </dgm:pt>
    <dgm:pt modelId="{71955BC5-05D6-4FA4-A31F-83E07E950F15}">
      <dgm:prSet/>
      <dgm:spPr/>
      <dgm:t>
        <a:bodyPr/>
        <a:lstStyle/>
        <a:p>
          <a:pPr rtl="0"/>
          <a:r>
            <a:rPr lang="en-US" dirty="0" smtClean="0"/>
            <a:t>6. Provide SGE members with training materials promptly</a:t>
          </a:r>
          <a:endParaRPr lang="en-US" dirty="0"/>
        </a:p>
      </dgm:t>
    </dgm:pt>
    <dgm:pt modelId="{60C224E2-E147-4121-B49A-74F432D05026}" type="parTrans" cxnId="{3F85DA4C-B66B-4D91-B681-DDEF676E1714}">
      <dgm:prSet/>
      <dgm:spPr/>
      <dgm:t>
        <a:bodyPr/>
        <a:lstStyle/>
        <a:p>
          <a:endParaRPr lang="en-US"/>
        </a:p>
      </dgm:t>
    </dgm:pt>
    <dgm:pt modelId="{ECF3EC14-8D19-498A-BBC2-9F2AD6989391}" type="sibTrans" cxnId="{3F85DA4C-B66B-4D91-B681-DDEF676E1714}">
      <dgm:prSet/>
      <dgm:spPr/>
      <dgm:t>
        <a:bodyPr/>
        <a:lstStyle/>
        <a:p>
          <a:endParaRPr lang="en-US"/>
        </a:p>
      </dgm:t>
    </dgm:pt>
    <dgm:pt modelId="{B0EFB791-C1A4-436B-9CBC-AFAE3A5705F9}">
      <dgm:prSet/>
      <dgm:spPr/>
      <dgm:t>
        <a:bodyPr/>
        <a:lstStyle/>
        <a:p>
          <a:pPr rtl="0"/>
          <a:r>
            <a:rPr lang="en-US" dirty="0" smtClean="0"/>
            <a:t>4. Ensure member status is on appointment documents</a:t>
          </a:r>
          <a:endParaRPr lang="en-US" dirty="0"/>
        </a:p>
      </dgm:t>
    </dgm:pt>
    <dgm:pt modelId="{85C3ABF2-3ED4-4420-A5BE-4B89E7189AA5}" type="sibTrans" cxnId="{7B7A09E9-76B5-4541-B606-41908319650F}">
      <dgm:prSet/>
      <dgm:spPr/>
      <dgm:t>
        <a:bodyPr/>
        <a:lstStyle/>
        <a:p>
          <a:endParaRPr lang="en-US"/>
        </a:p>
      </dgm:t>
    </dgm:pt>
    <dgm:pt modelId="{03DBA348-DA17-4FF1-9BD1-D6E762755106}" type="parTrans" cxnId="{7B7A09E9-76B5-4541-B606-41908319650F}">
      <dgm:prSet/>
      <dgm:spPr/>
      <dgm:t>
        <a:bodyPr/>
        <a:lstStyle/>
        <a:p>
          <a:endParaRPr lang="en-US"/>
        </a:p>
      </dgm:t>
    </dgm:pt>
    <dgm:pt modelId="{D62B35A1-7394-4998-A6DF-292D18FFEA8C}">
      <dgm:prSet/>
      <dgm:spPr/>
      <dgm:t>
        <a:bodyPr/>
        <a:lstStyle/>
        <a:p>
          <a:pPr rtl="0"/>
          <a:r>
            <a:rPr lang="en-US" dirty="0" smtClean="0"/>
            <a:t>3. Establish points of contact for member ethics issues </a:t>
          </a:r>
          <a:endParaRPr lang="en-US" dirty="0"/>
        </a:p>
      </dgm:t>
    </dgm:pt>
    <dgm:pt modelId="{1FEE4C92-6A44-4F41-82C3-FA5F93B7CF4A}" type="sibTrans" cxnId="{AA697303-44E4-4CFB-8B56-CDC1456BFEDA}">
      <dgm:prSet/>
      <dgm:spPr/>
      <dgm:t>
        <a:bodyPr/>
        <a:lstStyle/>
        <a:p>
          <a:endParaRPr lang="en-US"/>
        </a:p>
      </dgm:t>
    </dgm:pt>
    <dgm:pt modelId="{FCC3ADF4-FFE2-46D4-8264-45E11B523D60}" type="parTrans" cxnId="{AA697303-44E4-4CFB-8B56-CDC1456BFEDA}">
      <dgm:prSet/>
      <dgm:spPr/>
      <dgm:t>
        <a:bodyPr/>
        <a:lstStyle/>
        <a:p>
          <a:endParaRPr lang="en-US"/>
        </a:p>
      </dgm:t>
    </dgm:pt>
    <dgm:pt modelId="{C805157B-DE39-4F85-8103-F0F6CE49CA97}">
      <dgm:prSet/>
      <dgm:spPr/>
      <dgm:t>
        <a:bodyPr/>
        <a:lstStyle/>
        <a:p>
          <a:pPr rtl="0"/>
          <a:r>
            <a:rPr lang="en-US" dirty="0" smtClean="0"/>
            <a:t>2. </a:t>
          </a:r>
          <a:r>
            <a:rPr lang="en-US" b="1" dirty="0" smtClean="0">
              <a:solidFill>
                <a:srgbClr val="FFFF00"/>
              </a:solidFill>
            </a:rPr>
            <a:t>Be involved early on in the appointment process</a:t>
          </a:r>
          <a:endParaRPr lang="en-US" b="1" dirty="0">
            <a:solidFill>
              <a:srgbClr val="FFFF00"/>
            </a:solidFill>
          </a:endParaRPr>
        </a:p>
      </dgm:t>
    </dgm:pt>
    <dgm:pt modelId="{494C16A8-2A63-493F-9611-293FAF45D3F1}" type="sibTrans" cxnId="{B8B1F472-B8EB-4ACC-8B2D-F8A8D771C7DE}">
      <dgm:prSet/>
      <dgm:spPr/>
      <dgm:t>
        <a:bodyPr/>
        <a:lstStyle/>
        <a:p>
          <a:endParaRPr lang="en-US"/>
        </a:p>
      </dgm:t>
    </dgm:pt>
    <dgm:pt modelId="{04AF429B-BB35-4114-A3BA-E5BF8949F791}" type="parTrans" cxnId="{B8B1F472-B8EB-4ACC-8B2D-F8A8D771C7DE}">
      <dgm:prSet/>
      <dgm:spPr/>
      <dgm:t>
        <a:bodyPr/>
        <a:lstStyle/>
        <a:p>
          <a:endParaRPr lang="en-US"/>
        </a:p>
      </dgm:t>
    </dgm:pt>
    <dgm:pt modelId="{4EEFCE31-7C71-4F84-873D-276777E9C35D}">
      <dgm:prSet custT="1"/>
      <dgm:spPr/>
      <dgm:t>
        <a:bodyPr/>
        <a:lstStyle/>
        <a:p>
          <a:pPr rtl="0"/>
          <a:r>
            <a:rPr lang="en-US" sz="2000" dirty="0" smtClean="0"/>
            <a:t>1. Ensure a systematic approach for designations</a:t>
          </a:r>
          <a:endParaRPr lang="en-US" sz="2000" dirty="0"/>
        </a:p>
      </dgm:t>
    </dgm:pt>
    <dgm:pt modelId="{4969027F-9954-48CC-9D8C-B03FE7455637}" type="sibTrans" cxnId="{F4021F4D-9606-43FA-B020-67C5D7F68BD1}">
      <dgm:prSet/>
      <dgm:spPr/>
      <dgm:t>
        <a:bodyPr/>
        <a:lstStyle/>
        <a:p>
          <a:endParaRPr lang="en-US"/>
        </a:p>
      </dgm:t>
    </dgm:pt>
    <dgm:pt modelId="{A32496AF-9BB1-49A5-ABBB-99D3E3199B1D}" type="parTrans" cxnId="{F4021F4D-9606-43FA-B020-67C5D7F68BD1}">
      <dgm:prSet/>
      <dgm:spPr/>
      <dgm:t>
        <a:bodyPr/>
        <a:lstStyle/>
        <a:p>
          <a:endParaRPr lang="en-US"/>
        </a:p>
      </dgm:t>
    </dgm:pt>
    <dgm:pt modelId="{FD6536EB-3EB0-49DC-B5C2-BC8D6CA76C39}">
      <dgm:prSet/>
      <dgm:spPr/>
      <dgm:t>
        <a:bodyPr/>
        <a:lstStyle/>
        <a:p>
          <a:pPr rtl="0"/>
          <a:r>
            <a:rPr lang="en-US" dirty="0" smtClean="0"/>
            <a:t>7. Ensure representatives know the group they are representing </a:t>
          </a:r>
          <a:endParaRPr lang="en-US" dirty="0"/>
        </a:p>
      </dgm:t>
    </dgm:pt>
    <dgm:pt modelId="{309F8AC7-2629-4401-93F9-E1FA61B540EB}" type="parTrans" cxnId="{FDBD10B6-F1F3-46F3-9647-939E3AAAA44E}">
      <dgm:prSet/>
      <dgm:spPr/>
      <dgm:t>
        <a:bodyPr/>
        <a:lstStyle/>
        <a:p>
          <a:endParaRPr lang="en-US"/>
        </a:p>
      </dgm:t>
    </dgm:pt>
    <dgm:pt modelId="{6F151C1C-1BD0-48EE-884C-5B1BF89E0CDF}" type="sibTrans" cxnId="{FDBD10B6-F1F3-46F3-9647-939E3AAAA44E}">
      <dgm:prSet/>
      <dgm:spPr/>
      <dgm:t>
        <a:bodyPr/>
        <a:lstStyle/>
        <a:p>
          <a:endParaRPr lang="en-US"/>
        </a:p>
      </dgm:t>
    </dgm:pt>
    <dgm:pt modelId="{B3D9ABFE-C7E9-4697-9DA5-0EB6FFE503CC}" type="pres">
      <dgm:prSet presAssocID="{8D44394A-00E3-44DA-8492-CEA6B4201DBD}" presName="linear" presStyleCnt="0">
        <dgm:presLayoutVars>
          <dgm:animLvl val="lvl"/>
          <dgm:resizeHandles val="exact"/>
        </dgm:presLayoutVars>
      </dgm:prSet>
      <dgm:spPr/>
      <dgm:t>
        <a:bodyPr/>
        <a:lstStyle/>
        <a:p>
          <a:endParaRPr lang="en-US"/>
        </a:p>
      </dgm:t>
    </dgm:pt>
    <dgm:pt modelId="{790F317F-9C30-47BF-9C7F-6B000960E965}" type="pres">
      <dgm:prSet presAssocID="{4EEFCE31-7C71-4F84-873D-276777E9C35D}" presName="parentText" presStyleLbl="node1" presStyleIdx="0" presStyleCnt="7" custScaleY="136309" custLinFactY="10931" custLinFactNeighborY="100000">
        <dgm:presLayoutVars>
          <dgm:chMax val="0"/>
          <dgm:bulletEnabled val="1"/>
        </dgm:presLayoutVars>
      </dgm:prSet>
      <dgm:spPr/>
      <dgm:t>
        <a:bodyPr/>
        <a:lstStyle/>
        <a:p>
          <a:endParaRPr lang="en-US"/>
        </a:p>
      </dgm:t>
    </dgm:pt>
    <dgm:pt modelId="{3C56B12C-00B7-4C8D-A7C1-614C992E8696}" type="pres">
      <dgm:prSet presAssocID="{4969027F-9954-48CC-9D8C-B03FE7455637}" presName="spacer" presStyleCnt="0"/>
      <dgm:spPr/>
    </dgm:pt>
    <dgm:pt modelId="{3C4394A5-F938-4B55-BF46-1B977F4697CE}" type="pres">
      <dgm:prSet presAssocID="{C805157B-DE39-4F85-8103-F0F6CE49CA97}" presName="parentText" presStyleLbl="node1" presStyleIdx="1" presStyleCnt="7">
        <dgm:presLayoutVars>
          <dgm:chMax val="0"/>
          <dgm:bulletEnabled val="1"/>
        </dgm:presLayoutVars>
      </dgm:prSet>
      <dgm:spPr/>
      <dgm:t>
        <a:bodyPr/>
        <a:lstStyle/>
        <a:p>
          <a:endParaRPr lang="en-US"/>
        </a:p>
      </dgm:t>
    </dgm:pt>
    <dgm:pt modelId="{E16BB177-5518-4C31-91FE-225BC6050338}" type="pres">
      <dgm:prSet presAssocID="{494C16A8-2A63-493F-9611-293FAF45D3F1}" presName="spacer" presStyleCnt="0"/>
      <dgm:spPr/>
    </dgm:pt>
    <dgm:pt modelId="{F6CAD1BC-FD39-483C-979C-6553BD095109}" type="pres">
      <dgm:prSet presAssocID="{D62B35A1-7394-4998-A6DF-292D18FFEA8C}" presName="parentText" presStyleLbl="node1" presStyleIdx="2" presStyleCnt="7">
        <dgm:presLayoutVars>
          <dgm:chMax val="0"/>
          <dgm:bulletEnabled val="1"/>
        </dgm:presLayoutVars>
      </dgm:prSet>
      <dgm:spPr/>
      <dgm:t>
        <a:bodyPr/>
        <a:lstStyle/>
        <a:p>
          <a:endParaRPr lang="en-US"/>
        </a:p>
      </dgm:t>
    </dgm:pt>
    <dgm:pt modelId="{E5B77400-7FBE-4AAC-9F29-39C5F562C784}" type="pres">
      <dgm:prSet presAssocID="{1FEE4C92-6A44-4F41-82C3-FA5F93B7CF4A}" presName="spacer" presStyleCnt="0"/>
      <dgm:spPr/>
    </dgm:pt>
    <dgm:pt modelId="{23157A61-9F09-4FCB-84AD-7F80EABE27E2}" type="pres">
      <dgm:prSet presAssocID="{B0EFB791-C1A4-436B-9CBC-AFAE3A5705F9}" presName="parentText" presStyleLbl="node1" presStyleIdx="3" presStyleCnt="7">
        <dgm:presLayoutVars>
          <dgm:chMax val="0"/>
          <dgm:bulletEnabled val="1"/>
        </dgm:presLayoutVars>
      </dgm:prSet>
      <dgm:spPr/>
      <dgm:t>
        <a:bodyPr/>
        <a:lstStyle/>
        <a:p>
          <a:endParaRPr lang="en-US"/>
        </a:p>
      </dgm:t>
    </dgm:pt>
    <dgm:pt modelId="{C8506AA4-7F7A-4DD8-83C0-162CB7204607}" type="pres">
      <dgm:prSet presAssocID="{85C3ABF2-3ED4-4420-A5BE-4B89E7189AA5}" presName="spacer" presStyleCnt="0"/>
      <dgm:spPr/>
    </dgm:pt>
    <dgm:pt modelId="{3A44182F-A6E5-4C24-8D0C-BB3111C8F43F}" type="pres">
      <dgm:prSet presAssocID="{3094F0CF-382D-410A-9DA6-5616576335B5}" presName="parentText" presStyleLbl="node1" presStyleIdx="4" presStyleCnt="7">
        <dgm:presLayoutVars>
          <dgm:chMax val="0"/>
          <dgm:bulletEnabled val="1"/>
        </dgm:presLayoutVars>
      </dgm:prSet>
      <dgm:spPr/>
      <dgm:t>
        <a:bodyPr/>
        <a:lstStyle/>
        <a:p>
          <a:endParaRPr lang="en-US"/>
        </a:p>
      </dgm:t>
    </dgm:pt>
    <dgm:pt modelId="{0FE8705A-3D53-4D77-AF5E-F5D698BA19CC}" type="pres">
      <dgm:prSet presAssocID="{E02B16D9-A193-4C4B-BC8F-6D88E1BB6E42}" presName="spacer" presStyleCnt="0"/>
      <dgm:spPr/>
    </dgm:pt>
    <dgm:pt modelId="{82C14972-C0B8-468D-9535-AEEF867C8A6B}" type="pres">
      <dgm:prSet presAssocID="{71955BC5-05D6-4FA4-A31F-83E07E950F15}" presName="parentText" presStyleLbl="node1" presStyleIdx="5" presStyleCnt="7">
        <dgm:presLayoutVars>
          <dgm:chMax val="0"/>
          <dgm:bulletEnabled val="1"/>
        </dgm:presLayoutVars>
      </dgm:prSet>
      <dgm:spPr/>
      <dgm:t>
        <a:bodyPr/>
        <a:lstStyle/>
        <a:p>
          <a:endParaRPr lang="en-US"/>
        </a:p>
      </dgm:t>
    </dgm:pt>
    <dgm:pt modelId="{7B845568-8770-4D99-BD80-E31072BFC4EA}" type="pres">
      <dgm:prSet presAssocID="{ECF3EC14-8D19-498A-BBC2-9F2AD6989391}" presName="spacer" presStyleCnt="0"/>
      <dgm:spPr/>
    </dgm:pt>
    <dgm:pt modelId="{56109612-314C-4FCB-8F0E-F826AAE9ED6A}" type="pres">
      <dgm:prSet presAssocID="{FD6536EB-3EB0-49DC-B5C2-BC8D6CA76C39}" presName="parentText" presStyleLbl="node1" presStyleIdx="6" presStyleCnt="7">
        <dgm:presLayoutVars>
          <dgm:chMax val="0"/>
          <dgm:bulletEnabled val="1"/>
        </dgm:presLayoutVars>
      </dgm:prSet>
      <dgm:spPr/>
      <dgm:t>
        <a:bodyPr/>
        <a:lstStyle/>
        <a:p>
          <a:endParaRPr lang="en-US"/>
        </a:p>
      </dgm:t>
    </dgm:pt>
  </dgm:ptLst>
  <dgm:cxnLst>
    <dgm:cxn modelId="{24B40244-8E3D-4C75-AC4D-FA96572113A9}" type="presOf" srcId="{D62B35A1-7394-4998-A6DF-292D18FFEA8C}" destId="{F6CAD1BC-FD39-483C-979C-6553BD095109}" srcOrd="0" destOrd="0" presId="urn:microsoft.com/office/officeart/2005/8/layout/vList2"/>
    <dgm:cxn modelId="{AA697303-44E4-4CFB-8B56-CDC1456BFEDA}" srcId="{8D44394A-00E3-44DA-8492-CEA6B4201DBD}" destId="{D62B35A1-7394-4998-A6DF-292D18FFEA8C}" srcOrd="2" destOrd="0" parTransId="{FCC3ADF4-FFE2-46D4-8264-45E11B523D60}" sibTransId="{1FEE4C92-6A44-4F41-82C3-FA5F93B7CF4A}"/>
    <dgm:cxn modelId="{3F85DA4C-B66B-4D91-B681-DDEF676E1714}" srcId="{8D44394A-00E3-44DA-8492-CEA6B4201DBD}" destId="{71955BC5-05D6-4FA4-A31F-83E07E950F15}" srcOrd="5" destOrd="0" parTransId="{60C224E2-E147-4121-B49A-74F432D05026}" sibTransId="{ECF3EC14-8D19-498A-BBC2-9F2AD6989391}"/>
    <dgm:cxn modelId="{DF23A42A-E441-4DB2-A5C3-BF9C7D9CA8C4}" type="presOf" srcId="{FD6536EB-3EB0-49DC-B5C2-BC8D6CA76C39}" destId="{56109612-314C-4FCB-8F0E-F826AAE9ED6A}" srcOrd="0" destOrd="0" presId="urn:microsoft.com/office/officeart/2005/8/layout/vList2"/>
    <dgm:cxn modelId="{5909CB1E-2D3F-437A-9CBD-2753573C0720}" type="presOf" srcId="{8D44394A-00E3-44DA-8492-CEA6B4201DBD}" destId="{B3D9ABFE-C7E9-4697-9DA5-0EB6FFE503CC}" srcOrd="0" destOrd="0" presId="urn:microsoft.com/office/officeart/2005/8/layout/vList2"/>
    <dgm:cxn modelId="{F9A2C104-EDFE-47D5-9B5E-3548E6E2DD19}" type="presOf" srcId="{4EEFCE31-7C71-4F84-873D-276777E9C35D}" destId="{790F317F-9C30-47BF-9C7F-6B000960E965}" srcOrd="0" destOrd="0" presId="urn:microsoft.com/office/officeart/2005/8/layout/vList2"/>
    <dgm:cxn modelId="{9EB4D9A1-918C-4ED4-A5E1-25381AE55B46}" srcId="{8D44394A-00E3-44DA-8492-CEA6B4201DBD}" destId="{3094F0CF-382D-410A-9DA6-5616576335B5}" srcOrd="4" destOrd="0" parTransId="{C5751F4F-04B7-4609-9466-88AA32795955}" sibTransId="{E02B16D9-A193-4C4B-BC8F-6D88E1BB6E42}"/>
    <dgm:cxn modelId="{EEE3692D-37DB-4483-ABF2-D7841C2A42BE}" type="presOf" srcId="{71955BC5-05D6-4FA4-A31F-83E07E950F15}" destId="{82C14972-C0B8-468D-9535-AEEF867C8A6B}" srcOrd="0" destOrd="0" presId="urn:microsoft.com/office/officeart/2005/8/layout/vList2"/>
    <dgm:cxn modelId="{F4021F4D-9606-43FA-B020-67C5D7F68BD1}" srcId="{8D44394A-00E3-44DA-8492-CEA6B4201DBD}" destId="{4EEFCE31-7C71-4F84-873D-276777E9C35D}" srcOrd="0" destOrd="0" parTransId="{A32496AF-9BB1-49A5-ABBB-99D3E3199B1D}" sibTransId="{4969027F-9954-48CC-9D8C-B03FE7455637}"/>
    <dgm:cxn modelId="{7C520095-2F0A-4CFE-8FFA-2D0DB4E07D51}" type="presOf" srcId="{3094F0CF-382D-410A-9DA6-5616576335B5}" destId="{3A44182F-A6E5-4C24-8D0C-BB3111C8F43F}" srcOrd="0" destOrd="0" presId="urn:microsoft.com/office/officeart/2005/8/layout/vList2"/>
    <dgm:cxn modelId="{B8B1F472-B8EB-4ACC-8B2D-F8A8D771C7DE}" srcId="{8D44394A-00E3-44DA-8492-CEA6B4201DBD}" destId="{C805157B-DE39-4F85-8103-F0F6CE49CA97}" srcOrd="1" destOrd="0" parTransId="{04AF429B-BB35-4114-A3BA-E5BF8949F791}" sibTransId="{494C16A8-2A63-493F-9611-293FAF45D3F1}"/>
    <dgm:cxn modelId="{7B7A09E9-76B5-4541-B606-41908319650F}" srcId="{8D44394A-00E3-44DA-8492-CEA6B4201DBD}" destId="{B0EFB791-C1A4-436B-9CBC-AFAE3A5705F9}" srcOrd="3" destOrd="0" parTransId="{03DBA348-DA17-4FF1-9BD1-D6E762755106}" sibTransId="{85C3ABF2-3ED4-4420-A5BE-4B89E7189AA5}"/>
    <dgm:cxn modelId="{D068F913-F3CF-487C-B275-D37D3D51299B}" type="presOf" srcId="{C805157B-DE39-4F85-8103-F0F6CE49CA97}" destId="{3C4394A5-F938-4B55-BF46-1B977F4697CE}" srcOrd="0" destOrd="0" presId="urn:microsoft.com/office/officeart/2005/8/layout/vList2"/>
    <dgm:cxn modelId="{FDBD10B6-F1F3-46F3-9647-939E3AAAA44E}" srcId="{8D44394A-00E3-44DA-8492-CEA6B4201DBD}" destId="{FD6536EB-3EB0-49DC-B5C2-BC8D6CA76C39}" srcOrd="6" destOrd="0" parTransId="{309F8AC7-2629-4401-93F9-E1FA61B540EB}" sibTransId="{6F151C1C-1BD0-48EE-884C-5B1BF89E0CDF}"/>
    <dgm:cxn modelId="{CC018A79-70E4-4D30-A570-21721EB7F3E1}" type="presOf" srcId="{B0EFB791-C1A4-436B-9CBC-AFAE3A5705F9}" destId="{23157A61-9F09-4FCB-84AD-7F80EABE27E2}" srcOrd="0" destOrd="0" presId="urn:microsoft.com/office/officeart/2005/8/layout/vList2"/>
    <dgm:cxn modelId="{F7E4B844-E1C7-4AC9-8D1E-ACFF3E818CBA}" type="presParOf" srcId="{B3D9ABFE-C7E9-4697-9DA5-0EB6FFE503CC}" destId="{790F317F-9C30-47BF-9C7F-6B000960E965}" srcOrd="0" destOrd="0" presId="urn:microsoft.com/office/officeart/2005/8/layout/vList2"/>
    <dgm:cxn modelId="{BE110535-0F0F-404D-8518-9C4E0FCE1E22}" type="presParOf" srcId="{B3D9ABFE-C7E9-4697-9DA5-0EB6FFE503CC}" destId="{3C56B12C-00B7-4C8D-A7C1-614C992E8696}" srcOrd="1" destOrd="0" presId="urn:microsoft.com/office/officeart/2005/8/layout/vList2"/>
    <dgm:cxn modelId="{AB61DD5C-6ECF-4B60-839E-FC0C696619E2}" type="presParOf" srcId="{B3D9ABFE-C7E9-4697-9DA5-0EB6FFE503CC}" destId="{3C4394A5-F938-4B55-BF46-1B977F4697CE}" srcOrd="2" destOrd="0" presId="urn:microsoft.com/office/officeart/2005/8/layout/vList2"/>
    <dgm:cxn modelId="{DF50FE81-4444-461D-904F-9E2611DDAF10}" type="presParOf" srcId="{B3D9ABFE-C7E9-4697-9DA5-0EB6FFE503CC}" destId="{E16BB177-5518-4C31-91FE-225BC6050338}" srcOrd="3" destOrd="0" presId="urn:microsoft.com/office/officeart/2005/8/layout/vList2"/>
    <dgm:cxn modelId="{BBB390D3-C32D-4CA2-8C68-07F5EBB9B40E}" type="presParOf" srcId="{B3D9ABFE-C7E9-4697-9DA5-0EB6FFE503CC}" destId="{F6CAD1BC-FD39-483C-979C-6553BD095109}" srcOrd="4" destOrd="0" presId="urn:microsoft.com/office/officeart/2005/8/layout/vList2"/>
    <dgm:cxn modelId="{0B27597E-8C57-4C3B-9C17-F367BFFEA86A}" type="presParOf" srcId="{B3D9ABFE-C7E9-4697-9DA5-0EB6FFE503CC}" destId="{E5B77400-7FBE-4AAC-9F29-39C5F562C784}" srcOrd="5" destOrd="0" presId="urn:microsoft.com/office/officeart/2005/8/layout/vList2"/>
    <dgm:cxn modelId="{10E6B587-E403-4055-80D7-EA076DF545D4}" type="presParOf" srcId="{B3D9ABFE-C7E9-4697-9DA5-0EB6FFE503CC}" destId="{23157A61-9F09-4FCB-84AD-7F80EABE27E2}" srcOrd="6" destOrd="0" presId="urn:microsoft.com/office/officeart/2005/8/layout/vList2"/>
    <dgm:cxn modelId="{8B1981B3-58B7-4054-8BF5-B08F1C8237B7}" type="presParOf" srcId="{B3D9ABFE-C7E9-4697-9DA5-0EB6FFE503CC}" destId="{C8506AA4-7F7A-4DD8-83C0-162CB7204607}" srcOrd="7" destOrd="0" presId="urn:microsoft.com/office/officeart/2005/8/layout/vList2"/>
    <dgm:cxn modelId="{77B2700B-C852-4657-BBF9-3C6E707D93E8}" type="presParOf" srcId="{B3D9ABFE-C7E9-4697-9DA5-0EB6FFE503CC}" destId="{3A44182F-A6E5-4C24-8D0C-BB3111C8F43F}" srcOrd="8" destOrd="0" presId="urn:microsoft.com/office/officeart/2005/8/layout/vList2"/>
    <dgm:cxn modelId="{D15C7056-23F9-4FFA-B7F9-1198955F3AF3}" type="presParOf" srcId="{B3D9ABFE-C7E9-4697-9DA5-0EB6FFE503CC}" destId="{0FE8705A-3D53-4D77-AF5E-F5D698BA19CC}" srcOrd="9" destOrd="0" presId="urn:microsoft.com/office/officeart/2005/8/layout/vList2"/>
    <dgm:cxn modelId="{9C32C4F2-4A90-40CF-9422-12CAA0B2CAC3}" type="presParOf" srcId="{B3D9ABFE-C7E9-4697-9DA5-0EB6FFE503CC}" destId="{82C14972-C0B8-468D-9535-AEEF867C8A6B}" srcOrd="10" destOrd="0" presId="urn:microsoft.com/office/officeart/2005/8/layout/vList2"/>
    <dgm:cxn modelId="{F63ACBFF-B3A6-4BA7-BE8B-C951502B3E69}" type="presParOf" srcId="{B3D9ABFE-C7E9-4697-9DA5-0EB6FFE503CC}" destId="{7B845568-8770-4D99-BD80-E31072BFC4EA}" srcOrd="11" destOrd="0" presId="urn:microsoft.com/office/officeart/2005/8/layout/vList2"/>
    <dgm:cxn modelId="{AF494DDC-CC72-45EA-BA4B-B52A16C371CF}" type="presParOf" srcId="{B3D9ABFE-C7E9-4697-9DA5-0EB6FFE503CC}" destId="{56109612-314C-4FCB-8F0E-F826AAE9ED6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2778C-BE8D-451E-BA17-B99CB792908F}">
      <dsp:nvSpPr>
        <dsp:cNvPr id="0" name=""/>
        <dsp:cNvSpPr/>
      </dsp:nvSpPr>
      <dsp:spPr>
        <a:xfrm>
          <a:off x="0" y="1403335"/>
          <a:ext cx="7924800" cy="2772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48DC5-84E9-435A-8CB0-63AB21076C4D}">
      <dsp:nvSpPr>
        <dsp:cNvPr id="0" name=""/>
        <dsp:cNvSpPr/>
      </dsp:nvSpPr>
      <dsp:spPr>
        <a:xfrm>
          <a:off x="359866" y="39374"/>
          <a:ext cx="7559058" cy="1526320"/>
        </a:xfrm>
        <a:prstGeom prst="roundRect">
          <a:avLst/>
        </a:prstGeom>
        <a:solidFill>
          <a:schemeClr val="tx1"/>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066800" rtl="0">
            <a:lnSpc>
              <a:spcPct val="90000"/>
            </a:lnSpc>
            <a:spcBef>
              <a:spcPct val="0"/>
            </a:spcBef>
            <a:spcAft>
              <a:spcPct val="35000"/>
            </a:spcAft>
          </a:pPr>
          <a:r>
            <a:rPr lang="en-US" sz="2400" b="1" kern="1200" spc="0" dirty="0" smtClean="0"/>
            <a:t>72) Does your agency have written policies or procedures for </a:t>
          </a:r>
          <a:r>
            <a:rPr lang="en-US" sz="2400" b="1" u="sng" kern="1200" spc="0" dirty="0" smtClean="0"/>
            <a:t>designating</a:t>
          </a:r>
          <a:r>
            <a:rPr lang="en-US" sz="2400" b="1" kern="1200" spc="0" dirty="0" smtClean="0"/>
            <a:t> SGE status?*  </a:t>
          </a:r>
        </a:p>
        <a:p>
          <a:pPr lvl="0" algn="l" defTabSz="1066800" rtl="0">
            <a:lnSpc>
              <a:spcPct val="90000"/>
            </a:lnSpc>
            <a:spcBef>
              <a:spcPct val="0"/>
            </a:spcBef>
            <a:spcAft>
              <a:spcPct val="35000"/>
            </a:spcAft>
          </a:pPr>
          <a:r>
            <a:rPr lang="en-US" sz="2400" b="1" kern="1200" spc="0" dirty="0" smtClean="0"/>
            <a:t>(Source: </a:t>
          </a:r>
          <a:r>
            <a:rPr lang="en-US" sz="2400" b="1" kern="1200" spc="0" dirty="0" smtClean="0">
              <a:solidFill>
                <a:srgbClr val="FF0000"/>
              </a:solidFill>
            </a:rPr>
            <a:t>2014</a:t>
          </a:r>
          <a:r>
            <a:rPr lang="en-US" sz="2400" b="1" kern="1200" spc="0" dirty="0" smtClean="0"/>
            <a:t> Agency Questionnaire)</a:t>
          </a:r>
          <a:endParaRPr lang="en-US" sz="2400" kern="1200" spc="0" dirty="0"/>
        </a:p>
      </dsp:txBody>
      <dsp:txXfrm>
        <a:off x="434375" y="113883"/>
        <a:ext cx="7410040" cy="1377302"/>
      </dsp:txXfrm>
    </dsp:sp>
    <dsp:sp modelId="{C4056814-6A19-4BAE-A819-2D33C6F06D6E}">
      <dsp:nvSpPr>
        <dsp:cNvPr id="0" name=""/>
        <dsp:cNvSpPr/>
      </dsp:nvSpPr>
      <dsp:spPr>
        <a:xfrm>
          <a:off x="0" y="2590516"/>
          <a:ext cx="7924800" cy="2772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AC075-C2C4-4282-AE93-8D4B003649E3}">
      <dsp:nvSpPr>
        <dsp:cNvPr id="0" name=""/>
        <dsp:cNvSpPr/>
      </dsp:nvSpPr>
      <dsp:spPr>
        <a:xfrm>
          <a:off x="395853" y="1739935"/>
          <a:ext cx="5541942" cy="1012941"/>
        </a:xfrm>
        <a:prstGeom prst="roundRect">
          <a:avLst/>
        </a:prstGeom>
        <a:solidFill>
          <a:schemeClr val="lt1">
            <a:hueOff val="0"/>
            <a:satOff val="0"/>
            <a:lumOff val="0"/>
            <a:alphaOff val="0"/>
          </a:schemeClr>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 ) Yes    </a:t>
          </a:r>
          <a:r>
            <a:rPr lang="en-US" sz="2800" b="1" kern="1200" spc="0" dirty="0" smtClean="0">
              <a:solidFill>
                <a:srgbClr val="FF0000"/>
              </a:solidFill>
            </a:rPr>
            <a:t>40</a:t>
          </a:r>
          <a:r>
            <a:rPr lang="en-US" sz="2800" b="1" kern="1200" spc="0" dirty="0" smtClean="0"/>
            <a:t> </a:t>
          </a:r>
          <a:endParaRPr lang="en-US" sz="2800" b="1" kern="1200" spc="0" dirty="0"/>
        </a:p>
      </dsp:txBody>
      <dsp:txXfrm>
        <a:off x="445301" y="1789383"/>
        <a:ext cx="5443046" cy="914045"/>
      </dsp:txXfrm>
    </dsp:sp>
    <dsp:sp modelId="{F315A9D7-0984-4D4B-A740-66F66723167B}">
      <dsp:nvSpPr>
        <dsp:cNvPr id="0" name=""/>
        <dsp:cNvSpPr/>
      </dsp:nvSpPr>
      <dsp:spPr>
        <a:xfrm>
          <a:off x="0" y="3637461"/>
          <a:ext cx="7924800" cy="2772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5A41A-5B70-4555-AA6E-42F305FC44ED}">
      <dsp:nvSpPr>
        <dsp:cNvPr id="0" name=""/>
        <dsp:cNvSpPr/>
      </dsp:nvSpPr>
      <dsp:spPr>
        <a:xfrm>
          <a:off x="460293" y="2896219"/>
          <a:ext cx="5541942" cy="872704"/>
        </a:xfrm>
        <a:prstGeom prst="roundRect">
          <a:avLst/>
        </a:prstGeom>
        <a:solidFill>
          <a:schemeClr val="lt1">
            <a:hueOff val="0"/>
            <a:satOff val="0"/>
            <a:lumOff val="0"/>
            <a:alphaOff val="0"/>
          </a:schemeClr>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 ) No     </a:t>
          </a:r>
          <a:r>
            <a:rPr lang="en-US" sz="2800" b="1" kern="1200" spc="0" dirty="0" smtClean="0">
              <a:solidFill>
                <a:srgbClr val="FF0000"/>
              </a:solidFill>
            </a:rPr>
            <a:t>30</a:t>
          </a:r>
          <a:r>
            <a:rPr lang="en-US" sz="2800" b="1" kern="1200" spc="0" dirty="0" smtClean="0"/>
            <a:t> </a:t>
          </a:r>
          <a:endParaRPr lang="en-US" sz="2800" b="1" kern="1200" spc="0" dirty="0"/>
        </a:p>
      </dsp:txBody>
      <dsp:txXfrm>
        <a:off x="502895" y="2938821"/>
        <a:ext cx="5456738" cy="787500"/>
      </dsp:txXfrm>
    </dsp:sp>
    <dsp:sp modelId="{3934BB03-F824-4BE6-AB33-B3FE85D079E2}">
      <dsp:nvSpPr>
        <dsp:cNvPr id="0" name=""/>
        <dsp:cNvSpPr/>
      </dsp:nvSpPr>
      <dsp:spPr>
        <a:xfrm>
          <a:off x="0" y="4636425"/>
          <a:ext cx="7924800" cy="2772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689E2-FD5C-41F0-9445-0FBE948B3026}">
      <dsp:nvSpPr>
        <dsp:cNvPr id="0" name=""/>
        <dsp:cNvSpPr/>
      </dsp:nvSpPr>
      <dsp:spPr>
        <a:xfrm>
          <a:off x="396240" y="3974061"/>
          <a:ext cx="5547360" cy="824723"/>
        </a:xfrm>
        <a:prstGeom prst="roundRect">
          <a:avLst/>
        </a:prstGeom>
        <a:solidFill>
          <a:schemeClr val="lt1">
            <a:hueOff val="0"/>
            <a:satOff val="0"/>
            <a:lumOff val="0"/>
            <a:alphaOff val="0"/>
          </a:schemeClr>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 ) </a:t>
          </a:r>
          <a:r>
            <a:rPr lang="en-US" sz="2400" b="1" kern="1200" spc="0" dirty="0" smtClean="0"/>
            <a:t>N/A</a:t>
          </a:r>
          <a:r>
            <a:rPr lang="en-US" sz="2800" b="1" kern="1200" spc="0" dirty="0" smtClean="0"/>
            <a:t>    </a:t>
          </a:r>
          <a:r>
            <a:rPr lang="en-US" sz="2800" b="1" kern="1200" spc="0" dirty="0" smtClean="0">
              <a:solidFill>
                <a:srgbClr val="FF0000"/>
              </a:solidFill>
            </a:rPr>
            <a:t>16</a:t>
          </a:r>
          <a:endParaRPr lang="en-US" sz="2800" b="1" kern="1200" spc="0" dirty="0"/>
        </a:p>
      </dsp:txBody>
      <dsp:txXfrm>
        <a:off x="436500" y="4014321"/>
        <a:ext cx="5466840" cy="744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2778C-BE8D-451E-BA17-B99CB792908F}">
      <dsp:nvSpPr>
        <dsp:cNvPr id="0" name=""/>
        <dsp:cNvSpPr/>
      </dsp:nvSpPr>
      <dsp:spPr>
        <a:xfrm>
          <a:off x="0" y="1812856"/>
          <a:ext cx="7924800" cy="3024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48DC5-84E9-435A-8CB0-63AB21076C4D}">
      <dsp:nvSpPr>
        <dsp:cNvPr id="0" name=""/>
        <dsp:cNvSpPr/>
      </dsp:nvSpPr>
      <dsp:spPr>
        <a:xfrm>
          <a:off x="359866" y="72737"/>
          <a:ext cx="7559058" cy="1917238"/>
        </a:xfrm>
        <a:prstGeom prst="roundRect">
          <a:avLst/>
        </a:prstGeom>
        <a:solidFill>
          <a:schemeClr val="tx1"/>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066800" rtl="0">
            <a:lnSpc>
              <a:spcPct val="90000"/>
            </a:lnSpc>
            <a:spcBef>
              <a:spcPct val="0"/>
            </a:spcBef>
            <a:spcAft>
              <a:spcPct val="35000"/>
            </a:spcAft>
          </a:pPr>
          <a:r>
            <a:rPr lang="en-US" sz="2400" b="1" kern="1200" spc="0" dirty="0" smtClean="0"/>
            <a:t>73) </a:t>
          </a:r>
          <a:r>
            <a:rPr lang="en-US" sz="2400" b="1" i="0" u="none" kern="1200" dirty="0" smtClean="0"/>
            <a:t>Which office at your agency makes a determination that an individual is an SGE?</a:t>
          </a:r>
          <a:r>
            <a:rPr lang="en-US" sz="2400" b="1" kern="1200" spc="0" dirty="0" smtClean="0"/>
            <a:t>  </a:t>
          </a:r>
        </a:p>
        <a:p>
          <a:pPr lvl="0" algn="l" defTabSz="1066800" rtl="0">
            <a:lnSpc>
              <a:spcPct val="90000"/>
            </a:lnSpc>
            <a:spcBef>
              <a:spcPct val="0"/>
            </a:spcBef>
            <a:spcAft>
              <a:spcPct val="35000"/>
            </a:spcAft>
          </a:pPr>
          <a:r>
            <a:rPr lang="en-US" sz="2400" b="1" kern="1200" spc="0" dirty="0" smtClean="0"/>
            <a:t>(Source: </a:t>
          </a:r>
          <a:r>
            <a:rPr lang="en-US" sz="2400" b="1" kern="1200" spc="0" dirty="0" smtClean="0">
              <a:solidFill>
                <a:srgbClr val="FF0000"/>
              </a:solidFill>
            </a:rPr>
            <a:t>2014</a:t>
          </a:r>
          <a:r>
            <a:rPr lang="en-US" sz="2400" b="1" kern="1200" spc="0" dirty="0" smtClean="0"/>
            <a:t> Agency Questionnaire)</a:t>
          </a:r>
          <a:endParaRPr lang="en-US" sz="2400" kern="1200" spc="0" dirty="0"/>
        </a:p>
      </dsp:txBody>
      <dsp:txXfrm>
        <a:off x="453458" y="166329"/>
        <a:ext cx="7371874" cy="1730054"/>
      </dsp:txXfrm>
    </dsp:sp>
    <dsp:sp modelId="{C4056814-6A19-4BAE-A819-2D33C6F06D6E}">
      <dsp:nvSpPr>
        <dsp:cNvPr id="0" name=""/>
        <dsp:cNvSpPr/>
      </dsp:nvSpPr>
      <dsp:spPr>
        <a:xfrm>
          <a:off x="0" y="3107962"/>
          <a:ext cx="7924800" cy="3024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AC075-C2C4-4282-AE93-8D4B003649E3}">
      <dsp:nvSpPr>
        <dsp:cNvPr id="0" name=""/>
        <dsp:cNvSpPr/>
      </dsp:nvSpPr>
      <dsp:spPr>
        <a:xfrm>
          <a:off x="422359" y="2110745"/>
          <a:ext cx="5541942" cy="1105026"/>
        </a:xfrm>
        <a:prstGeom prst="roundRect">
          <a:avLst/>
        </a:prstGeom>
        <a:solidFill>
          <a:schemeClr val="lt1">
            <a:hueOff val="0"/>
            <a:satOff val="0"/>
            <a:lumOff val="0"/>
            <a:alphaOff val="0"/>
          </a:schemeClr>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 Ethics Office             </a:t>
          </a:r>
          <a:r>
            <a:rPr lang="en-US" sz="2800" b="1" kern="1200" spc="0" dirty="0" smtClean="0">
              <a:solidFill>
                <a:srgbClr val="FF0000"/>
              </a:solidFill>
            </a:rPr>
            <a:t>47</a:t>
          </a:r>
          <a:r>
            <a:rPr lang="en-US" sz="2800" b="1" kern="1200" spc="0" dirty="0" smtClean="0"/>
            <a:t>  </a:t>
          </a:r>
          <a:endParaRPr lang="en-US" sz="2800" b="1" kern="1200" spc="0" dirty="0"/>
        </a:p>
      </dsp:txBody>
      <dsp:txXfrm>
        <a:off x="476302" y="2164688"/>
        <a:ext cx="5434056" cy="997140"/>
      </dsp:txXfrm>
    </dsp:sp>
    <dsp:sp modelId="{F315A9D7-0984-4D4B-A740-66F66723167B}">
      <dsp:nvSpPr>
        <dsp:cNvPr id="0" name=""/>
        <dsp:cNvSpPr/>
      </dsp:nvSpPr>
      <dsp:spPr>
        <a:xfrm>
          <a:off x="0" y="4250084"/>
          <a:ext cx="7924800" cy="3024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5A41A-5B70-4555-AA6E-42F305FC44ED}">
      <dsp:nvSpPr>
        <dsp:cNvPr id="0" name=""/>
        <dsp:cNvSpPr/>
      </dsp:nvSpPr>
      <dsp:spPr>
        <a:xfrm>
          <a:off x="460743" y="3441456"/>
          <a:ext cx="5547360" cy="952041"/>
        </a:xfrm>
        <a:prstGeom prst="roundRect">
          <a:avLst/>
        </a:prstGeom>
        <a:solidFill>
          <a:schemeClr val="lt1">
            <a:hueOff val="0"/>
            <a:satOff val="0"/>
            <a:lumOff val="0"/>
            <a:alphaOff val="0"/>
          </a:schemeClr>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 Human Resources    </a:t>
          </a:r>
          <a:r>
            <a:rPr lang="en-US" sz="2800" b="1" kern="1200" spc="0" dirty="0" smtClean="0">
              <a:solidFill>
                <a:srgbClr val="FF0000"/>
              </a:solidFill>
            </a:rPr>
            <a:t>29</a:t>
          </a:r>
          <a:r>
            <a:rPr lang="en-US" sz="2800" b="1" kern="1200" spc="0" dirty="0" smtClean="0"/>
            <a:t> </a:t>
          </a:r>
          <a:endParaRPr lang="en-US" sz="2800" b="1" kern="1200" spc="0" dirty="0"/>
        </a:p>
      </dsp:txBody>
      <dsp:txXfrm>
        <a:off x="507218" y="3487931"/>
        <a:ext cx="5454410" cy="859091"/>
      </dsp:txXfrm>
    </dsp:sp>
    <dsp:sp modelId="{3934BB03-F824-4BE6-AB33-B3FE85D079E2}">
      <dsp:nvSpPr>
        <dsp:cNvPr id="0" name=""/>
        <dsp:cNvSpPr/>
      </dsp:nvSpPr>
      <dsp:spPr>
        <a:xfrm>
          <a:off x="0" y="5339862"/>
          <a:ext cx="7924800" cy="302400"/>
        </a:xfrm>
        <a:prstGeom prst="rect">
          <a:avLst/>
        </a:prstGeom>
        <a:solidFill>
          <a:schemeClr val="dk2">
            <a:alpha val="90000"/>
            <a:tint val="4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689E2-FD5C-41F0-9445-0FBE948B3026}">
      <dsp:nvSpPr>
        <dsp:cNvPr id="0" name=""/>
        <dsp:cNvSpPr/>
      </dsp:nvSpPr>
      <dsp:spPr>
        <a:xfrm>
          <a:off x="396240" y="4617284"/>
          <a:ext cx="5547360" cy="899698"/>
        </a:xfrm>
        <a:prstGeom prst="roundRect">
          <a:avLst/>
        </a:prstGeom>
        <a:solidFill>
          <a:schemeClr val="lt1">
            <a:hueOff val="0"/>
            <a:satOff val="0"/>
            <a:lumOff val="0"/>
            <a:alphaOff val="0"/>
          </a:schemeClr>
        </a:solidFill>
        <a:ln w="425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 Appointing Office      </a:t>
          </a:r>
          <a:r>
            <a:rPr lang="en-US" sz="2800" b="1" kern="1200" spc="0" dirty="0" smtClean="0">
              <a:solidFill>
                <a:srgbClr val="FF0000"/>
              </a:solidFill>
            </a:rPr>
            <a:t>21</a:t>
          </a:r>
          <a:endParaRPr lang="en-US" sz="2800" b="1" kern="1200" spc="0" dirty="0">
            <a:solidFill>
              <a:srgbClr val="FF0000"/>
            </a:solidFill>
          </a:endParaRPr>
        </a:p>
      </dsp:txBody>
      <dsp:txXfrm>
        <a:off x="440160" y="4661204"/>
        <a:ext cx="5459520" cy="811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F317F-9C30-47BF-9C7F-6B000960E965}">
      <dsp:nvSpPr>
        <dsp:cNvPr id="0" name=""/>
        <dsp:cNvSpPr/>
      </dsp:nvSpPr>
      <dsp:spPr>
        <a:xfrm>
          <a:off x="0" y="110375"/>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1982 (Designation)</a:t>
          </a:r>
          <a:endParaRPr lang="en-US" sz="2900" kern="1200" dirty="0"/>
        </a:p>
      </dsp:txBody>
      <dsp:txXfrm>
        <a:off x="33955" y="144330"/>
        <a:ext cx="8390290" cy="627655"/>
      </dsp:txXfrm>
    </dsp:sp>
    <dsp:sp modelId="{3C4394A5-F938-4B55-BF46-1B977F4697CE}">
      <dsp:nvSpPr>
        <dsp:cNvPr id="0" name=""/>
        <dsp:cNvSpPr/>
      </dsp:nvSpPr>
      <dsp:spPr>
        <a:xfrm>
          <a:off x="0" y="83724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2000 (SGEs)</a:t>
          </a:r>
          <a:endParaRPr lang="en-US" sz="2900" kern="1200" dirty="0"/>
        </a:p>
      </dsp:txBody>
      <dsp:txXfrm>
        <a:off x="33955" y="871202"/>
        <a:ext cx="8390290" cy="627655"/>
      </dsp:txXfrm>
    </dsp:sp>
    <dsp:sp modelId="{F6CAD1BC-FD39-483C-979C-6553BD095109}">
      <dsp:nvSpPr>
        <dsp:cNvPr id="0" name=""/>
        <dsp:cNvSpPr/>
      </dsp:nvSpPr>
      <dsp:spPr>
        <a:xfrm>
          <a:off x="0" y="161633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2003 (Financial Disclosure) </a:t>
          </a:r>
          <a:endParaRPr lang="en-US" sz="2900" kern="1200" dirty="0"/>
        </a:p>
      </dsp:txBody>
      <dsp:txXfrm>
        <a:off x="33955" y="1650287"/>
        <a:ext cx="8390290" cy="627655"/>
      </dsp:txXfrm>
    </dsp:sp>
    <dsp:sp modelId="{23157A61-9F09-4FCB-84AD-7F80EABE27E2}">
      <dsp:nvSpPr>
        <dsp:cNvPr id="0" name=""/>
        <dsp:cNvSpPr/>
      </dsp:nvSpPr>
      <dsp:spPr>
        <a:xfrm>
          <a:off x="0" y="239541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2004 (Best Practices)</a:t>
          </a:r>
          <a:endParaRPr lang="en-US" sz="2900" kern="1200" dirty="0"/>
        </a:p>
      </dsp:txBody>
      <dsp:txXfrm>
        <a:off x="33955" y="2429372"/>
        <a:ext cx="8390290" cy="627655"/>
      </dsp:txXfrm>
    </dsp:sp>
    <dsp:sp modelId="{3A44182F-A6E5-4C24-8D0C-BB3111C8F43F}">
      <dsp:nvSpPr>
        <dsp:cNvPr id="0" name=""/>
        <dsp:cNvSpPr/>
      </dsp:nvSpPr>
      <dsp:spPr>
        <a:xfrm>
          <a:off x="0" y="317450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2005 (Appointments)</a:t>
          </a:r>
          <a:endParaRPr lang="en-US" sz="2900" kern="1200" dirty="0"/>
        </a:p>
      </dsp:txBody>
      <dsp:txXfrm>
        <a:off x="33955" y="3208457"/>
        <a:ext cx="8390290" cy="627655"/>
      </dsp:txXfrm>
    </dsp:sp>
    <dsp:sp modelId="{82C14972-C0B8-468D-9535-AEEF867C8A6B}">
      <dsp:nvSpPr>
        <dsp:cNvPr id="0" name=""/>
        <dsp:cNvSpPr/>
      </dsp:nvSpPr>
      <dsp:spPr>
        <a:xfrm>
          <a:off x="0" y="395358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2007 (Counting of Days)</a:t>
          </a:r>
          <a:endParaRPr lang="en-US" sz="2900" kern="1200" dirty="0"/>
        </a:p>
      </dsp:txBody>
      <dsp:txXfrm>
        <a:off x="33955" y="3987542"/>
        <a:ext cx="8390290" cy="627655"/>
      </dsp:txXfrm>
    </dsp:sp>
    <dsp:sp modelId="{BB1859D9-2467-46B0-8F46-9025D6CA1234}">
      <dsp:nvSpPr>
        <dsp:cNvPr id="0" name=""/>
        <dsp:cNvSpPr/>
      </dsp:nvSpPr>
      <dsp:spPr>
        <a:xfrm>
          <a:off x="0" y="473267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OLC GUIDANCE (Various years)</a:t>
          </a:r>
          <a:endParaRPr lang="en-US" sz="2900" kern="1200" dirty="0"/>
        </a:p>
      </dsp:txBody>
      <dsp:txXfrm>
        <a:off x="33955" y="4766627"/>
        <a:ext cx="8390290"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F317F-9C30-47BF-9C7F-6B000960E965}">
      <dsp:nvSpPr>
        <dsp:cNvPr id="0" name=""/>
        <dsp:cNvSpPr/>
      </dsp:nvSpPr>
      <dsp:spPr>
        <a:xfrm>
          <a:off x="0" y="110375"/>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1982 (Designation)</a:t>
          </a:r>
          <a:endParaRPr lang="en-US" sz="2900" b="1" kern="1200" dirty="0">
            <a:solidFill>
              <a:srgbClr val="FFFF00"/>
            </a:solidFill>
          </a:endParaRPr>
        </a:p>
      </dsp:txBody>
      <dsp:txXfrm>
        <a:off x="33955" y="144330"/>
        <a:ext cx="8390290" cy="627655"/>
      </dsp:txXfrm>
    </dsp:sp>
    <dsp:sp modelId="{3C4394A5-F938-4B55-BF46-1B977F4697CE}">
      <dsp:nvSpPr>
        <dsp:cNvPr id="0" name=""/>
        <dsp:cNvSpPr/>
      </dsp:nvSpPr>
      <dsp:spPr>
        <a:xfrm>
          <a:off x="0" y="83724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2000 (SGEs)</a:t>
          </a:r>
          <a:endParaRPr lang="en-US" sz="2900" kern="1200" dirty="0"/>
        </a:p>
      </dsp:txBody>
      <dsp:txXfrm>
        <a:off x="33955" y="871202"/>
        <a:ext cx="8390290" cy="627655"/>
      </dsp:txXfrm>
    </dsp:sp>
    <dsp:sp modelId="{F6CAD1BC-FD39-483C-979C-6553BD095109}">
      <dsp:nvSpPr>
        <dsp:cNvPr id="0" name=""/>
        <dsp:cNvSpPr/>
      </dsp:nvSpPr>
      <dsp:spPr>
        <a:xfrm>
          <a:off x="0" y="161633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2003 (Financial Disclosure) </a:t>
          </a:r>
          <a:endParaRPr lang="en-US" sz="2900" kern="1200" dirty="0"/>
        </a:p>
      </dsp:txBody>
      <dsp:txXfrm>
        <a:off x="33955" y="1650287"/>
        <a:ext cx="8390290" cy="627655"/>
      </dsp:txXfrm>
    </dsp:sp>
    <dsp:sp modelId="{23157A61-9F09-4FCB-84AD-7F80EABE27E2}">
      <dsp:nvSpPr>
        <dsp:cNvPr id="0" name=""/>
        <dsp:cNvSpPr/>
      </dsp:nvSpPr>
      <dsp:spPr>
        <a:xfrm>
          <a:off x="0" y="239541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2004 (Best Practices)</a:t>
          </a:r>
          <a:endParaRPr lang="en-US" sz="2900" b="1" kern="1200" dirty="0">
            <a:solidFill>
              <a:srgbClr val="FFFF00"/>
            </a:solidFill>
          </a:endParaRPr>
        </a:p>
      </dsp:txBody>
      <dsp:txXfrm>
        <a:off x="33955" y="2429372"/>
        <a:ext cx="8390290" cy="627655"/>
      </dsp:txXfrm>
    </dsp:sp>
    <dsp:sp modelId="{3A44182F-A6E5-4C24-8D0C-BB3111C8F43F}">
      <dsp:nvSpPr>
        <dsp:cNvPr id="0" name=""/>
        <dsp:cNvSpPr/>
      </dsp:nvSpPr>
      <dsp:spPr>
        <a:xfrm>
          <a:off x="0" y="317450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2005 (Appointments)</a:t>
          </a:r>
          <a:endParaRPr lang="en-US" sz="2900" b="1" kern="1200" dirty="0">
            <a:solidFill>
              <a:srgbClr val="FFFF00"/>
            </a:solidFill>
          </a:endParaRPr>
        </a:p>
      </dsp:txBody>
      <dsp:txXfrm>
        <a:off x="33955" y="3208457"/>
        <a:ext cx="8390290" cy="627655"/>
      </dsp:txXfrm>
    </dsp:sp>
    <dsp:sp modelId="{82C14972-C0B8-468D-9535-AEEF867C8A6B}">
      <dsp:nvSpPr>
        <dsp:cNvPr id="0" name=""/>
        <dsp:cNvSpPr/>
      </dsp:nvSpPr>
      <dsp:spPr>
        <a:xfrm>
          <a:off x="0" y="3962400"/>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2007 (Counting of Days)</a:t>
          </a:r>
          <a:endParaRPr lang="en-US" sz="2900" kern="1200" dirty="0"/>
        </a:p>
      </dsp:txBody>
      <dsp:txXfrm>
        <a:off x="33955" y="3996355"/>
        <a:ext cx="8390290" cy="627655"/>
      </dsp:txXfrm>
    </dsp:sp>
    <dsp:sp modelId="{BB1859D9-2467-46B0-8F46-9025D6CA1234}">
      <dsp:nvSpPr>
        <dsp:cNvPr id="0" name=""/>
        <dsp:cNvSpPr/>
      </dsp:nvSpPr>
      <dsp:spPr>
        <a:xfrm>
          <a:off x="0" y="473267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OGE Opinions (Various years)</a:t>
          </a:r>
          <a:endParaRPr lang="en-US" sz="2900" kern="1200" dirty="0"/>
        </a:p>
      </dsp:txBody>
      <dsp:txXfrm>
        <a:off x="33955" y="4766627"/>
        <a:ext cx="8390290"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F317F-9C30-47BF-9C7F-6B000960E965}">
      <dsp:nvSpPr>
        <dsp:cNvPr id="0" name=""/>
        <dsp:cNvSpPr/>
      </dsp:nvSpPr>
      <dsp:spPr>
        <a:xfrm>
          <a:off x="0" y="110375"/>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1982 (Designation)</a:t>
          </a:r>
          <a:endParaRPr lang="en-US" sz="2900" kern="1200" dirty="0"/>
        </a:p>
      </dsp:txBody>
      <dsp:txXfrm>
        <a:off x="33955" y="144330"/>
        <a:ext cx="8390290" cy="627655"/>
      </dsp:txXfrm>
    </dsp:sp>
    <dsp:sp modelId="{3C4394A5-F938-4B55-BF46-1B977F4697CE}">
      <dsp:nvSpPr>
        <dsp:cNvPr id="0" name=""/>
        <dsp:cNvSpPr/>
      </dsp:nvSpPr>
      <dsp:spPr>
        <a:xfrm>
          <a:off x="0" y="83724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2000 (SGEs)</a:t>
          </a:r>
          <a:endParaRPr lang="en-US" sz="2900" b="1" kern="1200" dirty="0">
            <a:solidFill>
              <a:srgbClr val="FFFF00"/>
            </a:solidFill>
          </a:endParaRPr>
        </a:p>
      </dsp:txBody>
      <dsp:txXfrm>
        <a:off x="33955" y="871202"/>
        <a:ext cx="8390290" cy="627655"/>
      </dsp:txXfrm>
    </dsp:sp>
    <dsp:sp modelId="{F6CAD1BC-FD39-483C-979C-6553BD095109}">
      <dsp:nvSpPr>
        <dsp:cNvPr id="0" name=""/>
        <dsp:cNvSpPr/>
      </dsp:nvSpPr>
      <dsp:spPr>
        <a:xfrm>
          <a:off x="0" y="161633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2003 (Financial Disclosure) </a:t>
          </a:r>
          <a:endParaRPr lang="en-US" sz="2900" b="1" kern="1200" dirty="0">
            <a:solidFill>
              <a:srgbClr val="FFFF00"/>
            </a:solidFill>
          </a:endParaRPr>
        </a:p>
      </dsp:txBody>
      <dsp:txXfrm>
        <a:off x="33955" y="1650287"/>
        <a:ext cx="8390290" cy="627655"/>
      </dsp:txXfrm>
    </dsp:sp>
    <dsp:sp modelId="{23157A61-9F09-4FCB-84AD-7F80EABE27E2}">
      <dsp:nvSpPr>
        <dsp:cNvPr id="0" name=""/>
        <dsp:cNvSpPr/>
      </dsp:nvSpPr>
      <dsp:spPr>
        <a:xfrm>
          <a:off x="0" y="239541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2004 (Best Practices)</a:t>
          </a:r>
          <a:endParaRPr lang="en-US" sz="2900" kern="1200" dirty="0"/>
        </a:p>
      </dsp:txBody>
      <dsp:txXfrm>
        <a:off x="33955" y="2429372"/>
        <a:ext cx="8390290" cy="627655"/>
      </dsp:txXfrm>
    </dsp:sp>
    <dsp:sp modelId="{3A44182F-A6E5-4C24-8D0C-BB3111C8F43F}">
      <dsp:nvSpPr>
        <dsp:cNvPr id="0" name=""/>
        <dsp:cNvSpPr/>
      </dsp:nvSpPr>
      <dsp:spPr>
        <a:xfrm>
          <a:off x="0" y="317450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2005 (Appointments)</a:t>
          </a:r>
          <a:endParaRPr lang="en-US" sz="2900" kern="1200" dirty="0"/>
        </a:p>
      </dsp:txBody>
      <dsp:txXfrm>
        <a:off x="33955" y="3208457"/>
        <a:ext cx="8390290" cy="627655"/>
      </dsp:txXfrm>
    </dsp:sp>
    <dsp:sp modelId="{82C14972-C0B8-468D-9535-AEEF867C8A6B}">
      <dsp:nvSpPr>
        <dsp:cNvPr id="0" name=""/>
        <dsp:cNvSpPr/>
      </dsp:nvSpPr>
      <dsp:spPr>
        <a:xfrm>
          <a:off x="0" y="3953587"/>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2007 (Counting of Days)</a:t>
          </a:r>
          <a:endParaRPr lang="en-US" sz="2900" b="1" kern="1200" dirty="0">
            <a:solidFill>
              <a:srgbClr val="FFFF00"/>
            </a:solidFill>
          </a:endParaRPr>
        </a:p>
      </dsp:txBody>
      <dsp:txXfrm>
        <a:off x="33955" y="3987542"/>
        <a:ext cx="8390290" cy="627655"/>
      </dsp:txXfrm>
    </dsp:sp>
    <dsp:sp modelId="{BB1859D9-2467-46B0-8F46-9025D6CA1234}">
      <dsp:nvSpPr>
        <dsp:cNvPr id="0" name=""/>
        <dsp:cNvSpPr/>
      </dsp:nvSpPr>
      <dsp:spPr>
        <a:xfrm>
          <a:off x="0" y="4732672"/>
          <a:ext cx="8458200" cy="69556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solidFill>
                <a:srgbClr val="FFFF00"/>
              </a:solidFill>
            </a:rPr>
            <a:t>OLC GUIDANCE (Various years)</a:t>
          </a:r>
          <a:endParaRPr lang="en-US" sz="2900" b="1" kern="1200" dirty="0">
            <a:solidFill>
              <a:srgbClr val="FFFF00"/>
            </a:solidFill>
          </a:endParaRPr>
        </a:p>
      </dsp:txBody>
      <dsp:txXfrm>
        <a:off x="33955" y="4766627"/>
        <a:ext cx="8390290" cy="627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F317F-9C30-47BF-9C7F-6B000960E965}">
      <dsp:nvSpPr>
        <dsp:cNvPr id="0" name=""/>
        <dsp:cNvSpPr/>
      </dsp:nvSpPr>
      <dsp:spPr>
        <a:xfrm>
          <a:off x="0" y="914398"/>
          <a:ext cx="8458200" cy="65387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1. Ensure a systematic approach for designations</a:t>
          </a:r>
          <a:endParaRPr lang="en-US" sz="2000" kern="1200" dirty="0"/>
        </a:p>
      </dsp:txBody>
      <dsp:txXfrm>
        <a:off x="31919" y="946317"/>
        <a:ext cx="8394362" cy="590036"/>
      </dsp:txXfrm>
    </dsp:sp>
    <dsp:sp modelId="{3C4394A5-F938-4B55-BF46-1B977F4697CE}">
      <dsp:nvSpPr>
        <dsp:cNvPr id="0" name=""/>
        <dsp:cNvSpPr/>
      </dsp:nvSpPr>
      <dsp:spPr>
        <a:xfrm>
          <a:off x="0" y="1515837"/>
          <a:ext cx="8458200" cy="4797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2. </a:t>
          </a:r>
          <a:r>
            <a:rPr lang="en-US" sz="2000" b="1" kern="1200" dirty="0" smtClean="0">
              <a:solidFill>
                <a:srgbClr val="FFFF00"/>
              </a:solidFill>
            </a:rPr>
            <a:t>Be involved early on in the appointment process</a:t>
          </a:r>
          <a:endParaRPr lang="en-US" sz="2000" b="1" kern="1200" dirty="0">
            <a:solidFill>
              <a:srgbClr val="FFFF00"/>
            </a:solidFill>
          </a:endParaRPr>
        </a:p>
      </dsp:txBody>
      <dsp:txXfrm>
        <a:off x="23417" y="1539254"/>
        <a:ext cx="8411366" cy="432866"/>
      </dsp:txXfrm>
    </dsp:sp>
    <dsp:sp modelId="{F6CAD1BC-FD39-483C-979C-6553BD095109}">
      <dsp:nvSpPr>
        <dsp:cNvPr id="0" name=""/>
        <dsp:cNvSpPr/>
      </dsp:nvSpPr>
      <dsp:spPr>
        <a:xfrm>
          <a:off x="0" y="2053137"/>
          <a:ext cx="8458200" cy="4797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3. Establish points of contact for member ethics issues </a:t>
          </a:r>
          <a:endParaRPr lang="en-US" sz="2000" kern="1200" dirty="0"/>
        </a:p>
      </dsp:txBody>
      <dsp:txXfrm>
        <a:off x="23417" y="2076554"/>
        <a:ext cx="8411366" cy="432866"/>
      </dsp:txXfrm>
    </dsp:sp>
    <dsp:sp modelId="{23157A61-9F09-4FCB-84AD-7F80EABE27E2}">
      <dsp:nvSpPr>
        <dsp:cNvPr id="0" name=""/>
        <dsp:cNvSpPr/>
      </dsp:nvSpPr>
      <dsp:spPr>
        <a:xfrm>
          <a:off x="0" y="2590437"/>
          <a:ext cx="8458200" cy="4797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4. Ensure member status is on appointment documents</a:t>
          </a:r>
          <a:endParaRPr lang="en-US" sz="2000" kern="1200" dirty="0"/>
        </a:p>
      </dsp:txBody>
      <dsp:txXfrm>
        <a:off x="23417" y="2613854"/>
        <a:ext cx="8411366" cy="432866"/>
      </dsp:txXfrm>
    </dsp:sp>
    <dsp:sp modelId="{3A44182F-A6E5-4C24-8D0C-BB3111C8F43F}">
      <dsp:nvSpPr>
        <dsp:cNvPr id="0" name=""/>
        <dsp:cNvSpPr/>
      </dsp:nvSpPr>
      <dsp:spPr>
        <a:xfrm>
          <a:off x="0" y="3127737"/>
          <a:ext cx="8458200" cy="4797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5. Ensure SGE members know their role on the committee</a:t>
          </a:r>
          <a:endParaRPr lang="en-US" sz="2000" kern="1200" dirty="0"/>
        </a:p>
      </dsp:txBody>
      <dsp:txXfrm>
        <a:off x="23417" y="3151154"/>
        <a:ext cx="8411366" cy="432866"/>
      </dsp:txXfrm>
    </dsp:sp>
    <dsp:sp modelId="{82C14972-C0B8-468D-9535-AEEF867C8A6B}">
      <dsp:nvSpPr>
        <dsp:cNvPr id="0" name=""/>
        <dsp:cNvSpPr/>
      </dsp:nvSpPr>
      <dsp:spPr>
        <a:xfrm>
          <a:off x="0" y="3665037"/>
          <a:ext cx="8458200" cy="4797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6. Provide SGE members with training materials promptly</a:t>
          </a:r>
          <a:endParaRPr lang="en-US" sz="2000" kern="1200" dirty="0"/>
        </a:p>
      </dsp:txBody>
      <dsp:txXfrm>
        <a:off x="23417" y="3688454"/>
        <a:ext cx="8411366" cy="432866"/>
      </dsp:txXfrm>
    </dsp:sp>
    <dsp:sp modelId="{56109612-314C-4FCB-8F0E-F826AAE9ED6A}">
      <dsp:nvSpPr>
        <dsp:cNvPr id="0" name=""/>
        <dsp:cNvSpPr/>
      </dsp:nvSpPr>
      <dsp:spPr>
        <a:xfrm>
          <a:off x="0" y="4202337"/>
          <a:ext cx="8458200" cy="4797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7. Ensure representatives know the group they are representing </a:t>
          </a:r>
          <a:endParaRPr lang="en-US" sz="2000" kern="1200" dirty="0"/>
        </a:p>
      </dsp:txBody>
      <dsp:txXfrm>
        <a:off x="23417" y="4225754"/>
        <a:ext cx="8411366"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04CE0C2-1870-4549-A92B-A1ACA70EDA51}" type="datetimeFigureOut">
              <a:rPr lang="en-US" smtClean="0"/>
              <a:pPr/>
              <a:t>2/29/2016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B6864A-81FC-4F2F-9610-E4BBA01FCA30}" type="slidenum">
              <a:rPr lang="en-US" smtClean="0"/>
              <a:pPr/>
              <a:t>‹#›</a:t>
            </a:fld>
            <a:endParaRPr lang="en-US" dirty="0"/>
          </a:p>
        </p:txBody>
      </p:sp>
    </p:spTree>
    <p:extLst>
      <p:ext uri="{BB962C8B-B14F-4D97-AF65-F5344CB8AC3E}">
        <p14:creationId xmlns:p14="http://schemas.microsoft.com/office/powerpoint/2010/main" val="2468398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3BB798-13D1-4A33-A9D6-06B09FE4AF64}" type="datetimeFigureOut">
              <a:rPr lang="en-US" smtClean="0"/>
              <a:pPr/>
              <a:t>2/29/2016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F59FFF-9CCD-40E1-AFC6-3A261BECFBF2}" type="slidenum">
              <a:rPr lang="en-US" smtClean="0"/>
              <a:pPr/>
              <a:t>‹#›</a:t>
            </a:fld>
            <a:endParaRPr lang="en-US" dirty="0"/>
          </a:p>
        </p:txBody>
      </p:sp>
    </p:spTree>
    <p:extLst>
      <p:ext uri="{BB962C8B-B14F-4D97-AF65-F5344CB8AC3E}">
        <p14:creationId xmlns:p14="http://schemas.microsoft.com/office/powerpoint/2010/main" val="307609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59FFF-9CCD-40E1-AFC6-3A261BECFBF2}"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4BE204B-683C-4F1C-AD5C-91941B4A0DFC}" type="slidenum">
              <a:rPr lang="en-US" altLang="en-US"/>
              <a:pPr/>
              <a:t>28</a:t>
            </a:fld>
            <a:endParaRPr lang="en-US" altLang="en-US" dirty="0"/>
          </a:p>
        </p:txBody>
      </p:sp>
      <p:sp>
        <p:nvSpPr>
          <p:cNvPr id="18433" name="Rectangle 1"/>
          <p:cNvSpPr txBox="1">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701834" y="4417180"/>
            <a:ext cx="5608320" cy="4183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8946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7B83EA9-5C63-405B-91E6-87163A32D57F}" type="slidenum">
              <a:rPr lang="en-US" altLang="en-US"/>
              <a:pPr/>
              <a:t>29</a:t>
            </a:fld>
            <a:endParaRPr lang="en-US" altLang="en-US" dirty="0"/>
          </a:p>
        </p:txBody>
      </p:sp>
      <p:sp>
        <p:nvSpPr>
          <p:cNvPr id="19457" name="Rectangle 1"/>
          <p:cNvSpPr txBox="1">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01834" y="4417180"/>
            <a:ext cx="5608320" cy="4183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95232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588D394-6869-4736-9414-549EDD4246FC}" type="slidenum">
              <a:rPr lang="en-US" altLang="en-US"/>
              <a:pPr/>
              <a:t>30</a:t>
            </a:fld>
            <a:endParaRPr lang="en-US" altLang="en-US" dirty="0"/>
          </a:p>
        </p:txBody>
      </p:sp>
      <p:sp>
        <p:nvSpPr>
          <p:cNvPr id="20481" name="Rectangle 1"/>
          <p:cNvSpPr txBox="1">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01834" y="4417180"/>
            <a:ext cx="5608320" cy="4183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4696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4BEBBDE-B600-4DE2-9143-9C38C3CE3CD4}" type="slidenum">
              <a:rPr lang="en-US" altLang="en-US"/>
              <a:pPr/>
              <a:t>31</a:t>
            </a:fld>
            <a:endParaRPr lang="en-US" altLang="en-US" dirty="0"/>
          </a:p>
        </p:txBody>
      </p:sp>
      <p:sp>
        <p:nvSpPr>
          <p:cNvPr id="21505" name="Rectangle 1"/>
          <p:cNvSpPr txBox="1">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01834" y="4417180"/>
            <a:ext cx="5608320" cy="4183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8649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59FFF-9CCD-40E1-AFC6-3A261BECFBF2}" type="slidenum">
              <a:rPr lang="en-US" smtClean="0"/>
              <a:pPr/>
              <a:t>45</a:t>
            </a:fld>
            <a:endParaRPr lang="en-US" dirty="0"/>
          </a:p>
        </p:txBody>
      </p:sp>
    </p:spTree>
    <p:extLst>
      <p:ext uri="{BB962C8B-B14F-4D97-AF65-F5344CB8AC3E}">
        <p14:creationId xmlns:p14="http://schemas.microsoft.com/office/powerpoint/2010/main" val="14733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 know the dangers of generalizations. But some of them do hold up to scrutiny.</a:t>
            </a:r>
            <a:endParaRPr lang="en-US" dirty="0"/>
          </a:p>
        </p:txBody>
      </p:sp>
      <p:sp>
        <p:nvSpPr>
          <p:cNvPr id="4" name="Slide Number Placeholder 3"/>
          <p:cNvSpPr>
            <a:spLocks noGrp="1"/>
          </p:cNvSpPr>
          <p:nvPr>
            <p:ph type="sldNum" sz="quarter" idx="10"/>
          </p:nvPr>
        </p:nvSpPr>
        <p:spPr/>
        <p:txBody>
          <a:bodyPr/>
          <a:lstStyle/>
          <a:p>
            <a:fld id="{C1F59FFF-9CCD-40E1-AFC6-3A261BECFBF2}" type="slidenum">
              <a:rPr lang="en-US" smtClean="0"/>
              <a:pPr/>
              <a:t>8</a:t>
            </a:fld>
            <a:endParaRPr lang="en-US" dirty="0"/>
          </a:p>
        </p:txBody>
      </p:sp>
    </p:spTree>
    <p:extLst>
      <p:ext uri="{BB962C8B-B14F-4D97-AF65-F5344CB8AC3E}">
        <p14:creationId xmlns:p14="http://schemas.microsoft.com/office/powerpoint/2010/main" val="396906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322 nonfaca</a:t>
            </a:r>
            <a:r>
              <a:rPr lang="en-US" baseline="0" dirty="0" smtClean="0"/>
              <a:t> required to file/316 did file 450s no 278s for nonfaca advisory committee members  </a:t>
            </a:r>
            <a:endParaRPr lang="en-US" dirty="0"/>
          </a:p>
        </p:txBody>
      </p:sp>
      <p:sp>
        <p:nvSpPr>
          <p:cNvPr id="4" name="Slide Number Placeholder 3"/>
          <p:cNvSpPr>
            <a:spLocks noGrp="1"/>
          </p:cNvSpPr>
          <p:nvPr>
            <p:ph type="sldNum" sz="quarter" idx="10"/>
          </p:nvPr>
        </p:nvSpPr>
        <p:spPr/>
        <p:txBody>
          <a:bodyPr/>
          <a:lstStyle/>
          <a:p>
            <a:fld id="{C1F59FFF-9CCD-40E1-AFC6-3A261BECFBF2}" type="slidenum">
              <a:rPr lang="en-US" smtClean="0"/>
              <a:pPr/>
              <a:t>10</a:t>
            </a:fld>
            <a:endParaRPr lang="en-US" dirty="0"/>
          </a:p>
        </p:txBody>
      </p:sp>
    </p:spTree>
    <p:extLst>
      <p:ext uri="{BB962C8B-B14F-4D97-AF65-F5344CB8AC3E}">
        <p14:creationId xmlns:p14="http://schemas.microsoft.com/office/powerpoint/2010/main" val="284589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59FFF-9CCD-40E1-AFC6-3A261BECFBF2}" type="slidenum">
              <a:rPr lang="en-US" smtClean="0"/>
              <a:pPr/>
              <a:t>12</a:t>
            </a:fld>
            <a:endParaRPr lang="en-US" dirty="0"/>
          </a:p>
        </p:txBody>
      </p:sp>
    </p:spTree>
    <p:extLst>
      <p:ext uri="{BB962C8B-B14F-4D97-AF65-F5344CB8AC3E}">
        <p14:creationId xmlns:p14="http://schemas.microsoft.com/office/powerpoint/2010/main" val="313200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D8D6B-6408-42CD-ADC4-4ACF14F30F59}"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D8D6B-6408-42CD-ADC4-4ACF14F30F59}"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59FFF-9CCD-40E1-AFC6-3A261BECFBF2}" type="slidenum">
              <a:rPr lang="en-US" smtClean="0"/>
              <a:pPr/>
              <a:t>24</a:t>
            </a:fld>
            <a:endParaRPr lang="en-US" dirty="0"/>
          </a:p>
        </p:txBody>
      </p:sp>
    </p:spTree>
    <p:extLst>
      <p:ext uri="{BB962C8B-B14F-4D97-AF65-F5344CB8AC3E}">
        <p14:creationId xmlns:p14="http://schemas.microsoft.com/office/powerpoint/2010/main" val="269090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E1CD617-0291-4B2C-B0A8-D4BEF933016D}" type="slidenum">
              <a:rPr lang="en-US" altLang="en-US"/>
              <a:pPr/>
              <a:t>26</a:t>
            </a:fld>
            <a:endParaRPr lang="en-US" altLang="en-US" dirty="0"/>
          </a:p>
        </p:txBody>
      </p:sp>
      <p:sp>
        <p:nvSpPr>
          <p:cNvPr id="16385" name="Rectangle 1"/>
          <p:cNvSpPr txBox="1">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701834" y="4417180"/>
            <a:ext cx="5608320" cy="4183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3233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3DBB007-8800-4A5B-870C-54E8E8E0E7B8}" type="slidenum">
              <a:rPr lang="en-US" altLang="en-US"/>
              <a:pPr/>
              <a:t>27</a:t>
            </a:fld>
            <a:endParaRPr lang="en-US" altLang="en-US" dirty="0"/>
          </a:p>
        </p:txBody>
      </p:sp>
      <p:sp>
        <p:nvSpPr>
          <p:cNvPr id="17409" name="Rectangle 1"/>
          <p:cNvSpPr txBox="1">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01834" y="4417180"/>
            <a:ext cx="5608320" cy="4183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6092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buFont typeface="Arial" pitchFamily="34" charset="0"/>
              <a:buChar char="•"/>
              <a:defRPr>
                <a:solidFill>
                  <a:schemeClr val="tx1"/>
                </a:solidFill>
              </a:defRPr>
            </a:lvl1pPr>
            <a:lvl2pPr>
              <a:buFont typeface="Arial" pitchFamily="34" charset="0"/>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buFont typeface="Arial" pitchFamily="34" charset="0"/>
              <a:buChar cha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8" name="Slide Number Placeholder 7"/>
          <p:cNvSpPr>
            <a:spLocks noGrp="1"/>
          </p:cNvSpPr>
          <p:nvPr>
            <p:ph type="sldNum" sz="quarter" idx="11"/>
          </p:nvPr>
        </p:nvSpPr>
        <p:spPr/>
        <p:txBody>
          <a:bodyPr/>
          <a:lstStyle/>
          <a:p>
            <a:fld id="{29B2C0A6-24DF-48F7-8AAE-A3F71AF9D1C8}"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AD9AB8-C879-4948-B151-EB13CE09C660}" type="datetimeFigureOut">
              <a:rPr lang="en-US" smtClean="0"/>
              <a:pPr/>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29B2C0A6-24DF-48F7-8AAE-A3F71AF9D1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3AD9AB8-C879-4948-B151-EB13CE09C660}" type="datetimeFigureOut">
              <a:rPr lang="en-US" smtClean="0"/>
              <a:pPr/>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2C0A6-24DF-48F7-8AAE-A3F71AF9D1C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3AD9AB8-C879-4948-B151-EB13CE09C660}" type="datetimeFigureOut">
              <a:rPr lang="en-US" smtClean="0"/>
              <a:pPr/>
              <a:t>2/29/2016</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9B2C0A6-24DF-48F7-8AAE-A3F71AF9D1C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2">
            <a:alphaModFix amt="20000"/>
            <a:extLst>
              <a:ext uri="{28A0092B-C50C-407E-A947-70E740481C1C}">
                <a14:useLocalDpi xmlns:a14="http://schemas.microsoft.com/office/drawing/2010/main" val="0"/>
              </a:ext>
            </a:extLst>
          </a:blip>
          <a:srcRect l="20471" t="22862" r="25767" b="12557"/>
          <a:stretch/>
        </p:blipFill>
        <p:spPr>
          <a:xfrm>
            <a:off x="0" y="242248"/>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304800"/>
            <a:ext cx="7610475"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dirty="0"/>
          </a:p>
        </p:txBody>
      </p:sp>
      <p:sp>
        <p:nvSpPr>
          <p:cNvPr id="10" name="TextBox 9"/>
          <p:cNvSpPr txBox="1"/>
          <p:nvPr/>
        </p:nvSpPr>
        <p:spPr>
          <a:xfrm>
            <a:off x="901148" y="4482856"/>
            <a:ext cx="7381875" cy="2254463"/>
          </a:xfrm>
          <a:prstGeom prst="rect">
            <a:avLst/>
          </a:prstGeom>
          <a:noFill/>
        </p:spPr>
        <p:txBody>
          <a:bodyPr wrap="square" rtlCol="0">
            <a:spAutoFit/>
          </a:bodyPr>
          <a:lstStyle/>
          <a:p>
            <a:endParaRPr lang="en-US" sz="1350" dirty="0"/>
          </a:p>
          <a:p>
            <a:endParaRPr lang="en-US" sz="1350" i="1" dirty="0" smtClean="0">
              <a:latin typeface="Arial" pitchFamily="34" charset="0"/>
              <a:cs typeface="Arial" pitchFamily="34" charset="0"/>
            </a:endParaRPr>
          </a:p>
          <a:p>
            <a:endParaRPr lang="en-US" sz="1350" i="1" dirty="0">
              <a:latin typeface="Arial" pitchFamily="34" charset="0"/>
              <a:cs typeface="Arial" pitchFamily="34" charset="0"/>
            </a:endParaRPr>
          </a:p>
          <a:p>
            <a:pPr algn="ctr"/>
            <a:r>
              <a:rPr lang="en-US" sz="2000" i="1" dirty="0" smtClean="0">
                <a:latin typeface="Arial" pitchFamily="34" charset="0"/>
                <a:cs typeface="Arial" pitchFamily="34" charset="0"/>
              </a:rPr>
              <a:t>						</a:t>
            </a:r>
            <a:r>
              <a:rPr lang="en-US" sz="2000" i="1" dirty="0" smtClean="0">
                <a:solidFill>
                  <a:srgbClr val="92D050"/>
                </a:solidFill>
                <a:latin typeface="Arial" pitchFamily="34" charset="0"/>
                <a:cs typeface="Arial" pitchFamily="34" charset="0"/>
              </a:rPr>
              <a:t>Dan </a:t>
            </a:r>
            <a:r>
              <a:rPr lang="en-US" sz="2000" i="1" dirty="0">
                <a:solidFill>
                  <a:srgbClr val="92D050"/>
                </a:solidFill>
                <a:latin typeface="Arial" pitchFamily="34" charset="0"/>
                <a:cs typeface="Arial" pitchFamily="34" charset="0"/>
              </a:rPr>
              <a:t>Fort, EPA</a:t>
            </a:r>
          </a:p>
          <a:p>
            <a:pPr algn="ctr"/>
            <a:r>
              <a:rPr lang="en-US" sz="2000" i="1" dirty="0">
                <a:latin typeface="Arial" pitchFamily="34" charset="0"/>
                <a:cs typeface="Arial" pitchFamily="34" charset="0"/>
              </a:rPr>
              <a:t>     </a:t>
            </a:r>
            <a:r>
              <a:rPr lang="en-US" sz="2000" i="1" dirty="0" smtClean="0">
                <a:latin typeface="Arial" pitchFamily="34" charset="0"/>
                <a:cs typeface="Arial" pitchFamily="34" charset="0"/>
              </a:rPr>
              <a:t>					 </a:t>
            </a:r>
            <a:r>
              <a:rPr lang="en-US" sz="2000" i="1" dirty="0">
                <a:solidFill>
                  <a:srgbClr val="92D050"/>
                </a:solidFill>
                <a:latin typeface="Arial" pitchFamily="34" charset="0"/>
                <a:cs typeface="Arial" pitchFamily="34" charset="0"/>
              </a:rPr>
              <a:t>Vince Salamone, OGE</a:t>
            </a:r>
          </a:p>
          <a:p>
            <a:pPr algn="ctr"/>
            <a:r>
              <a:rPr lang="en-US" sz="2000" i="1" dirty="0">
                <a:latin typeface="Arial" pitchFamily="34" charset="0"/>
                <a:cs typeface="Arial" pitchFamily="34" charset="0"/>
              </a:rPr>
              <a:t>     </a:t>
            </a:r>
            <a:r>
              <a:rPr lang="en-US" sz="2000" i="1" dirty="0" smtClean="0">
                <a:latin typeface="Arial" pitchFamily="34" charset="0"/>
                <a:cs typeface="Arial" pitchFamily="34" charset="0"/>
              </a:rPr>
              <a:t>					    </a:t>
            </a:r>
            <a:r>
              <a:rPr lang="en-US" sz="2000" i="1" dirty="0">
                <a:solidFill>
                  <a:srgbClr val="92D050"/>
                </a:solidFill>
                <a:latin typeface="Arial" pitchFamily="34" charset="0"/>
                <a:cs typeface="Arial" pitchFamily="34" charset="0"/>
              </a:rPr>
              <a:t>Karen Santoro, NSF  </a:t>
            </a:r>
          </a:p>
          <a:p>
            <a:pPr algn="ctr"/>
            <a:endParaRPr lang="en-US" sz="2000" i="1" dirty="0">
              <a:latin typeface="Arial" pitchFamily="34" charset="0"/>
              <a:cs typeface="Arial" pitchFamily="34" charset="0"/>
            </a:endParaRPr>
          </a:p>
          <a:p>
            <a:pPr algn="ctr"/>
            <a:r>
              <a:rPr lang="en-US" sz="2000" i="1" dirty="0">
                <a:latin typeface="Arial" pitchFamily="34" charset="0"/>
                <a:cs typeface="Arial" pitchFamily="34" charset="0"/>
              </a:rPr>
              <a:t>      </a:t>
            </a:r>
            <a:r>
              <a:rPr lang="en-US" sz="2000" i="1" dirty="0" smtClean="0">
                <a:latin typeface="Arial" pitchFamily="34" charset="0"/>
                <a:cs typeface="Arial" pitchFamily="34" charset="0"/>
              </a:rPr>
              <a:t>						</a:t>
            </a:r>
            <a:r>
              <a:rPr lang="en-US" sz="2000" i="1" dirty="0" smtClean="0">
                <a:solidFill>
                  <a:srgbClr val="92D050"/>
                </a:solidFill>
                <a:latin typeface="Arial" pitchFamily="34" charset="0"/>
                <a:cs typeface="Arial" pitchFamily="34" charset="0"/>
              </a:rPr>
              <a:t>March </a:t>
            </a:r>
            <a:r>
              <a:rPr lang="en-US" sz="2000" i="1" dirty="0">
                <a:solidFill>
                  <a:srgbClr val="92D050"/>
                </a:solidFill>
                <a:latin typeface="Arial" pitchFamily="34" charset="0"/>
                <a:cs typeface="Arial" pitchFamily="34" charset="0"/>
              </a:rPr>
              <a:t>9, </a:t>
            </a:r>
            <a:r>
              <a:rPr lang="en-US" sz="2000" i="1" dirty="0" smtClean="0">
                <a:solidFill>
                  <a:srgbClr val="92D050"/>
                </a:solidFill>
                <a:latin typeface="Arial" pitchFamily="34" charset="0"/>
                <a:cs typeface="Arial" pitchFamily="34" charset="0"/>
              </a:rPr>
              <a:t>2016</a:t>
            </a:r>
            <a:endParaRPr lang="en-US" sz="2000" dirty="0">
              <a:solidFill>
                <a:srgbClr val="92D050"/>
              </a:solidFill>
            </a:endParaRPr>
          </a:p>
        </p:txBody>
      </p:sp>
      <p:sp>
        <p:nvSpPr>
          <p:cNvPr id="2" name="Rectangle 1"/>
          <p:cNvSpPr/>
          <p:nvPr/>
        </p:nvSpPr>
        <p:spPr>
          <a:xfrm>
            <a:off x="1371599" y="3671248"/>
            <a:ext cx="6191885" cy="57690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spc="150" dirty="0" smtClean="0">
                <a:ln w="11430"/>
                <a:solidFill>
                  <a:srgbClr val="92D050"/>
                </a:solidFill>
                <a:effectLst>
                  <a:outerShdw blurRad="38100" dist="38100" dir="2700000" algn="tl">
                    <a:srgbClr val="000000">
                      <a:alpha val="43137"/>
                    </a:srgbClr>
                  </a:outerShdw>
                </a:effectLst>
                <a:latin typeface="Arial" pitchFamily="34" charset="0"/>
                <a:cs typeface="Arial" pitchFamily="34" charset="0"/>
              </a:rPr>
              <a:t>Ethics </a:t>
            </a:r>
            <a:r>
              <a:rPr lang="en-US" sz="2800" i="1" spc="150" dirty="0">
                <a:ln w="11430"/>
                <a:solidFill>
                  <a:srgbClr val="92D050"/>
                </a:solidFill>
                <a:effectLst>
                  <a:outerShdw blurRad="38100" dist="38100" dir="2700000" algn="tl">
                    <a:srgbClr val="000000">
                      <a:alpha val="43137"/>
                    </a:srgbClr>
                  </a:outerShdw>
                </a:effectLst>
                <a:latin typeface="Arial" pitchFamily="34" charset="0"/>
                <a:cs typeface="Arial" pitchFamily="34" charset="0"/>
              </a:rPr>
              <a:t>Rules </a:t>
            </a:r>
            <a:r>
              <a:rPr lang="en-US" sz="2800" i="1" spc="150" dirty="0" smtClean="0">
                <a:ln w="11430"/>
                <a:solidFill>
                  <a:srgbClr val="92D050"/>
                </a:solidFill>
                <a:effectLst>
                  <a:outerShdw blurRad="38100" dist="38100" dir="2700000" algn="tl">
                    <a:srgbClr val="000000">
                      <a:alpha val="43137"/>
                    </a:srgbClr>
                  </a:outerShdw>
                </a:effectLst>
                <a:latin typeface="Arial" pitchFamily="34" charset="0"/>
                <a:cs typeface="Arial" pitchFamily="34" charset="0"/>
              </a:rPr>
              <a:t>That </a:t>
            </a:r>
            <a:r>
              <a:rPr lang="en-US" sz="2800" i="1" spc="150" dirty="0">
                <a:ln w="11430"/>
                <a:solidFill>
                  <a:srgbClr val="92D050"/>
                </a:solidFill>
                <a:effectLst>
                  <a:outerShdw blurRad="38100" dist="38100" dir="2700000" algn="tl">
                    <a:srgbClr val="000000">
                      <a:alpha val="43137"/>
                    </a:srgbClr>
                  </a:outerShdw>
                </a:effectLst>
                <a:latin typeface="Arial" pitchFamily="34" charset="0"/>
                <a:cs typeface="Arial" pitchFamily="34" charset="0"/>
              </a:rPr>
              <a:t>Impact SGEs</a:t>
            </a:r>
            <a:endParaRPr lang="en-US" sz="2800" dirty="0">
              <a:solidFill>
                <a:srgbClr val="92D050"/>
              </a:solidFill>
            </a:endParaRPr>
          </a:p>
        </p:txBody>
      </p:sp>
    </p:spTree>
    <p:extLst>
      <p:ext uri="{BB962C8B-B14F-4D97-AF65-F5344CB8AC3E}">
        <p14:creationId xmlns:p14="http://schemas.microsoft.com/office/powerpoint/2010/main" val="19269865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9207634"/>
              </p:ext>
            </p:extLst>
          </p:nvPr>
        </p:nvGraphicFramePr>
        <p:xfrm>
          <a:off x="0" y="0"/>
          <a:ext cx="9144000" cy="8199120"/>
        </p:xfrm>
        <a:graphic>
          <a:graphicData uri="http://schemas.openxmlformats.org/drawingml/2006/table">
            <a:tbl>
              <a:tblPr firstRow="1" bandRow="1">
                <a:tableStyleId>{5C22544A-7EE6-4342-B048-85BDC9FD1C3A}</a:tableStyleId>
              </a:tblPr>
              <a:tblGrid>
                <a:gridCol w="5791200"/>
                <a:gridCol w="3352800"/>
              </a:tblGrid>
              <a:tr h="1295400">
                <a:tc gridSpan="2">
                  <a:txBody>
                    <a:bodyPr/>
                    <a:lstStyle/>
                    <a:p>
                      <a:pPr algn="ctr"/>
                      <a:endParaRPr lang="en-US" sz="3200" b="0" baseline="0" dirty="0" smtClean="0"/>
                    </a:p>
                    <a:p>
                      <a:pPr algn="ctr"/>
                      <a:r>
                        <a:rPr lang="en-US" sz="3200" b="0" baseline="0" dirty="0" smtClean="0"/>
                        <a:t>Advisory Committee SGEs</a:t>
                      </a:r>
                    </a:p>
                  </a:txBody>
                  <a:tcPr/>
                </a:tc>
                <a:tc hMerge="1">
                  <a:txBody>
                    <a:bodyPr/>
                    <a:lstStyle/>
                    <a:p>
                      <a:endParaRPr lang="en-US" sz="2800" dirty="0"/>
                    </a:p>
                  </a:txBody>
                  <a:tcPr/>
                </a:tc>
              </a:tr>
              <a:tr h="613212">
                <a:tc>
                  <a:txBody>
                    <a:bodyPr/>
                    <a:lstStyle/>
                    <a:p>
                      <a:r>
                        <a:rPr lang="en-US" sz="2800" dirty="0" smtClean="0"/>
                        <a:t>Question</a:t>
                      </a:r>
                      <a:endParaRPr lang="en-US" sz="2800" dirty="0"/>
                    </a:p>
                  </a:txBody>
                  <a:tcPr>
                    <a:solidFill>
                      <a:schemeClr val="tx2">
                        <a:lumMod val="90000"/>
                      </a:schemeClr>
                    </a:solidFill>
                  </a:tcPr>
                </a:tc>
                <a:tc>
                  <a:txBody>
                    <a:bodyPr/>
                    <a:lstStyle/>
                    <a:p>
                      <a:r>
                        <a:rPr lang="en-US" sz="2800" dirty="0" smtClean="0"/>
                        <a:t>Response</a:t>
                      </a:r>
                      <a:endParaRPr lang="en-US" sz="2800" dirty="0"/>
                    </a:p>
                  </a:txBody>
                  <a:tcPr>
                    <a:solidFill>
                      <a:schemeClr val="tx2">
                        <a:lumMod val="90000"/>
                      </a:schemeClr>
                    </a:solidFill>
                  </a:tcPr>
                </a:tc>
              </a:tr>
              <a:tr h="1839634">
                <a:tc>
                  <a:txBody>
                    <a:bodyPr/>
                    <a:lstStyle/>
                    <a:p>
                      <a:pPr algn="l"/>
                      <a:endParaRPr lang="en-US" sz="2400" dirty="0" smtClean="0"/>
                    </a:p>
                    <a:p>
                      <a:pPr algn="l"/>
                      <a:r>
                        <a:rPr lang="en-US" sz="2400" dirty="0" smtClean="0">
                          <a:latin typeface="Arial" panose="020B0604020202020204" pitchFamily="34" charset="0"/>
                          <a:cs typeface="Arial" panose="020B0604020202020204" pitchFamily="34" charset="0"/>
                        </a:rPr>
                        <a:t>Agencies</a:t>
                      </a:r>
                      <a:r>
                        <a:rPr lang="en-US" sz="2400" baseline="0" dirty="0" smtClean="0">
                          <a:latin typeface="Arial" panose="020B0604020202020204" pitchFamily="34" charset="0"/>
                          <a:cs typeface="Arial" panose="020B0604020202020204" pitchFamily="34" charset="0"/>
                        </a:rPr>
                        <a:t> with SGEs on Advisory Committees </a:t>
                      </a:r>
                    </a:p>
                    <a:p>
                      <a:pPr algn="l"/>
                      <a:r>
                        <a:rPr lang="en-US" sz="2400" baseline="0" dirty="0" smtClean="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Yes – </a:t>
                      </a:r>
                      <a:r>
                        <a:rPr lang="en-US" sz="2400" baseline="0" dirty="0" smtClean="0">
                          <a:solidFill>
                            <a:schemeClr val="bg1"/>
                          </a:solidFill>
                        </a:rPr>
                        <a:t>86</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 No – 51</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itchFamily="34" charset="0"/>
                        <a:cs typeface="Arial" pitchFamily="34" charset="0"/>
                      </a:endParaRPr>
                    </a:p>
                  </a:txBody>
                  <a:tcPr/>
                </a:tc>
              </a:tr>
              <a:tr h="1352748">
                <a:tc>
                  <a:txBody>
                    <a:bodyPr/>
                    <a:lstStyle/>
                    <a:p>
                      <a:pPr algn="l"/>
                      <a:r>
                        <a:rPr lang="en-US" sz="2400" baseline="0" dirty="0" smtClean="0">
                          <a:solidFill>
                            <a:schemeClr val="bg1"/>
                          </a:solidFill>
                          <a:latin typeface="Arial" panose="020B0604020202020204" pitchFamily="34" charset="0"/>
                          <a:cs typeface="Arial" panose="020B0604020202020204" pitchFamily="34" charset="0"/>
                        </a:rPr>
                        <a:t>FACA Committee Members </a:t>
                      </a:r>
                    </a:p>
                  </a:txBody>
                  <a:tcPr>
                    <a:solidFill>
                      <a:schemeClr val="tx2"/>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Arial" pitchFamily="34" charset="0"/>
                          <a:cs typeface="Arial" pitchFamily="34" charset="0"/>
                        </a:rPr>
                        <a:t>28,</a:t>
                      </a:r>
                      <a:r>
                        <a:rPr lang="en-US" sz="2400" baseline="0" dirty="0" smtClean="0">
                          <a:solidFill>
                            <a:schemeClr val="bg1"/>
                          </a:solidFill>
                          <a:latin typeface="Arial" pitchFamily="34" charset="0"/>
                          <a:cs typeface="Arial" pitchFamily="34" charset="0"/>
                        </a:rPr>
                        <a:t>248</a:t>
                      </a:r>
                      <a:endParaRPr lang="en-US" sz="2400" dirty="0" smtClean="0">
                        <a:solidFill>
                          <a:schemeClr val="bg1"/>
                        </a:solidFill>
                        <a:latin typeface="Arial" pitchFamily="34" charset="0"/>
                        <a:cs typeface="Arial" pitchFamily="34" charset="0"/>
                      </a:endParaRPr>
                    </a:p>
                  </a:txBody>
                  <a:tcPr>
                    <a:solidFill>
                      <a:schemeClr val="tx1">
                        <a:lumMod val="95000"/>
                      </a:schemeClr>
                    </a:solidFill>
                  </a:tcPr>
                </a:tc>
              </a:tr>
              <a:tr h="2272489">
                <a:tc>
                  <a:txBody>
                    <a:bodyPr/>
                    <a:lstStyle/>
                    <a:p>
                      <a:r>
                        <a:rPr lang="en-US" sz="2400" baseline="0" dirty="0" smtClean="0"/>
                        <a:t>SGEs on Non-FACA Committees, Boards, and Commissions</a:t>
                      </a:r>
                    </a:p>
                    <a:p>
                      <a:endParaRPr lang="en-US" sz="2400" baseline="0" dirty="0" smtClean="0"/>
                    </a:p>
                    <a:p>
                      <a:pPr marL="0" indent="0">
                        <a:buFont typeface="Arial" charset="0"/>
                        <a:buNone/>
                      </a:pPr>
                      <a:r>
                        <a:rPr lang="en-US" sz="2400" baseline="0" dirty="0" smtClean="0"/>
                        <a:t>*2014 OGE Annual Questionnaire </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Arial" pitchFamily="34" charset="0"/>
                          <a:cs typeface="Arial" pitchFamily="34" charset="0"/>
                        </a:rPr>
                        <a:t> 2,289</a:t>
                      </a: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400" baseline="0" dirty="0" smtClean="0">
                        <a:latin typeface="Arial" pitchFamily="34" charset="0"/>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400" baseline="0" dirty="0" smtClean="0">
                        <a:latin typeface="Arial" pitchFamily="34" charset="0"/>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Arial" pitchFamily="34" charset="0"/>
                          <a:cs typeface="Arial" pitchFamily="34" charset="0"/>
                        </a:rPr>
                        <a:t>        30,537 </a:t>
                      </a:r>
                      <a:r>
                        <a:rPr lang="en-US" sz="1400" baseline="0" dirty="0" smtClean="0">
                          <a:latin typeface="Arial" pitchFamily="34" charset="0"/>
                          <a:cs typeface="Arial" pitchFamily="34" charset="0"/>
                        </a:rPr>
                        <a:t>(total)</a:t>
                      </a: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400" baseline="0" dirty="0" smtClean="0">
                        <a:latin typeface="Arial" pitchFamily="34" charset="0"/>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400" baseline="0" dirty="0" smtClean="0">
                        <a:latin typeface="Arial" pitchFamily="34" charset="0"/>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400" baseline="0" dirty="0" smtClean="0">
                        <a:latin typeface="Arial" pitchFamily="34" charset="0"/>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986119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249362"/>
          </a:xfrm>
        </p:spPr>
        <p:txBody>
          <a:bodyPr>
            <a:noAutofit/>
          </a:bodyPr>
          <a:lstStyle/>
          <a:p>
            <a:pPr algn="ctr"/>
            <a:r>
              <a:rPr lang="en-US" sz="5400" dirty="0" smtClean="0">
                <a:latin typeface="Arial Narrow" panose="020B0606020202030204" pitchFamily="34" charset="0"/>
              </a:rPr>
              <a:t>Designating the “status” of committee members </a:t>
            </a:r>
            <a:endParaRPr lang="en-US" sz="5400" dirty="0">
              <a:latin typeface="Arial Narrow" panose="020B0606020202030204" pitchFamily="34" charset="0"/>
            </a:endParaRPr>
          </a:p>
        </p:txBody>
      </p:sp>
      <p:sp>
        <p:nvSpPr>
          <p:cNvPr id="3" name="Content Placeholder 2"/>
          <p:cNvSpPr>
            <a:spLocks noGrp="1"/>
          </p:cNvSpPr>
          <p:nvPr>
            <p:ph idx="1"/>
          </p:nvPr>
        </p:nvSpPr>
        <p:spPr>
          <a:xfrm>
            <a:off x="721057" y="1777621"/>
            <a:ext cx="6822743" cy="4525963"/>
          </a:xfrm>
        </p:spPr>
        <p:txBody>
          <a:bodyPr/>
          <a:lstStyle/>
          <a:p>
            <a:endParaRPr lang="en-US" dirty="0"/>
          </a:p>
        </p:txBody>
      </p:sp>
      <p:pic>
        <p:nvPicPr>
          <p:cNvPr id="3074" name="Picture 2" descr="C:\Users\vjsalamo\AppData\Local\Microsoft\Windows\Temporary Internet Files\Content.IE5\WRHKKGTF\MC9102170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162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696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FACA Rule Says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04800" y="1600200"/>
            <a:ext cx="8305800" cy="4983163"/>
          </a:xfrm>
        </p:spPr>
        <p:txBody>
          <a:bodyPr>
            <a:normAutofit lnSpcReduction="10000"/>
          </a:bodyPr>
          <a:lstStyle/>
          <a:p>
            <a:pPr>
              <a:lnSpc>
                <a:spcPct val="90000"/>
              </a:lnSpc>
              <a:spcBef>
                <a:spcPts val="1200"/>
              </a:spcBef>
            </a:pPr>
            <a:endParaRPr lang="en-US" dirty="0" smtClean="0">
              <a:solidFill>
                <a:srgbClr val="FFFF00"/>
              </a:solidFill>
              <a:latin typeface="Arial" pitchFamily="34" charset="0"/>
              <a:cs typeface="Arial" pitchFamily="34" charset="0"/>
            </a:endParaRPr>
          </a:p>
          <a:p>
            <a:pPr marL="36576" indent="0">
              <a:lnSpc>
                <a:spcPct val="90000"/>
              </a:lnSpc>
              <a:spcBef>
                <a:spcPts val="1200"/>
              </a:spcBef>
              <a:buNone/>
            </a:pPr>
            <a:r>
              <a:rPr lang="en-US" sz="3200" b="1" dirty="0" smtClean="0">
                <a:latin typeface="Arial" pitchFamily="34" charset="0"/>
                <a:cs typeface="Arial" pitchFamily="34" charset="0"/>
              </a:rPr>
              <a:t>DAEO should be consulted </a:t>
            </a:r>
          </a:p>
          <a:p>
            <a:pPr marL="36576" indent="0">
              <a:lnSpc>
                <a:spcPct val="90000"/>
              </a:lnSpc>
              <a:spcBef>
                <a:spcPts val="1200"/>
              </a:spcBef>
              <a:buNone/>
            </a:pPr>
            <a:r>
              <a:rPr lang="en-US" sz="3200" b="1" dirty="0" smtClean="0">
                <a:latin typeface="Arial" pitchFamily="34" charset="0"/>
                <a:cs typeface="Arial" pitchFamily="34" charset="0"/>
              </a:rPr>
              <a:t>prior to appointing members.</a:t>
            </a:r>
          </a:p>
          <a:p>
            <a:pPr marL="36576" indent="0">
              <a:lnSpc>
                <a:spcPct val="90000"/>
              </a:lnSpc>
              <a:spcBef>
                <a:spcPts val="1200"/>
              </a:spcBef>
              <a:buNone/>
            </a:pPr>
            <a:r>
              <a:rPr lang="en-US" sz="2200" dirty="0" smtClean="0">
                <a:solidFill>
                  <a:schemeClr val="tx1">
                    <a:lumMod val="85000"/>
                  </a:schemeClr>
                </a:solidFill>
                <a:latin typeface="Arial" pitchFamily="34" charset="0"/>
                <a:cs typeface="Arial" pitchFamily="34" charset="0"/>
              </a:rPr>
              <a:t>Appendix </a:t>
            </a:r>
            <a:r>
              <a:rPr lang="en-US" sz="2200" dirty="0">
                <a:solidFill>
                  <a:schemeClr val="tx1">
                    <a:lumMod val="85000"/>
                  </a:schemeClr>
                </a:solidFill>
                <a:latin typeface="Arial" pitchFamily="34" charset="0"/>
                <a:cs typeface="Arial" pitchFamily="34" charset="0"/>
              </a:rPr>
              <a:t>A to Subpart C of Part 102-3, </a:t>
            </a:r>
            <a:endParaRPr lang="en-US" sz="2200" dirty="0" smtClean="0">
              <a:solidFill>
                <a:schemeClr val="tx1">
                  <a:lumMod val="85000"/>
                </a:schemeClr>
              </a:solidFill>
              <a:latin typeface="Arial" pitchFamily="34" charset="0"/>
              <a:cs typeface="Arial" pitchFamily="34" charset="0"/>
            </a:endParaRPr>
          </a:p>
          <a:p>
            <a:pPr marL="36576" indent="0">
              <a:lnSpc>
                <a:spcPct val="90000"/>
              </a:lnSpc>
              <a:spcBef>
                <a:spcPts val="1200"/>
              </a:spcBef>
              <a:buNone/>
            </a:pPr>
            <a:r>
              <a:rPr lang="en-US" sz="2200" dirty="0" smtClean="0">
                <a:solidFill>
                  <a:schemeClr val="tx1">
                    <a:lumMod val="85000"/>
                  </a:schemeClr>
                </a:solidFill>
                <a:latin typeface="Arial" pitchFamily="34" charset="0"/>
                <a:cs typeface="Arial" pitchFamily="34" charset="0"/>
              </a:rPr>
              <a:t>Section </a:t>
            </a:r>
            <a:r>
              <a:rPr lang="en-US" sz="2200" dirty="0">
                <a:solidFill>
                  <a:schemeClr val="tx1">
                    <a:lumMod val="85000"/>
                  </a:schemeClr>
                </a:solidFill>
                <a:latin typeface="Arial" pitchFamily="34" charset="0"/>
                <a:cs typeface="Arial" pitchFamily="34" charset="0"/>
              </a:rPr>
              <a:t>IV, at 41 C.F.R. Part 102-3</a:t>
            </a:r>
          </a:p>
          <a:p>
            <a:pPr marL="36576" indent="0">
              <a:lnSpc>
                <a:spcPct val="90000"/>
              </a:lnSpc>
              <a:spcBef>
                <a:spcPts val="1200"/>
              </a:spcBef>
              <a:buNone/>
            </a:pPr>
            <a:endParaRPr lang="en-US" dirty="0" smtClean="0">
              <a:latin typeface="Arial" pitchFamily="34" charset="0"/>
              <a:cs typeface="Arial" pitchFamily="34" charset="0"/>
            </a:endParaRPr>
          </a:p>
          <a:p>
            <a:pPr marL="36576" indent="0">
              <a:lnSpc>
                <a:spcPct val="90000"/>
              </a:lnSpc>
              <a:spcBef>
                <a:spcPts val="1200"/>
              </a:spcBef>
              <a:buNone/>
            </a:pPr>
            <a:r>
              <a:rPr lang="en-US" sz="3200" b="1" dirty="0" smtClean="0">
                <a:solidFill>
                  <a:srgbClr val="FFFFFF"/>
                </a:solidFill>
                <a:latin typeface="Arial" pitchFamily="34" charset="0"/>
                <a:cs typeface="Arial" pitchFamily="34" charset="0"/>
              </a:rPr>
              <a:t>Agency must assure </a:t>
            </a:r>
            <a:r>
              <a:rPr lang="en-US" sz="3200" b="1" dirty="0">
                <a:solidFill>
                  <a:srgbClr val="FFFFFF"/>
                </a:solidFill>
                <a:latin typeface="Arial" pitchFamily="34" charset="0"/>
                <a:cs typeface="Arial" pitchFamily="34" charset="0"/>
              </a:rPr>
              <a:t>that </a:t>
            </a:r>
            <a:r>
              <a:rPr lang="en-US" sz="3200" b="1" dirty="0" smtClean="0">
                <a:solidFill>
                  <a:srgbClr val="FFFFFF"/>
                </a:solidFill>
                <a:latin typeface="Arial" pitchFamily="34" charset="0"/>
                <a:cs typeface="Arial" pitchFamily="34" charset="0"/>
              </a:rPr>
              <a:t>the interests and affiliations of members are reviewed </a:t>
            </a:r>
            <a:r>
              <a:rPr lang="en-US" sz="3200" b="1" dirty="0">
                <a:solidFill>
                  <a:srgbClr val="FFFFFF"/>
                </a:solidFill>
                <a:latin typeface="Arial" pitchFamily="34" charset="0"/>
                <a:cs typeface="Arial" pitchFamily="34" charset="0"/>
              </a:rPr>
              <a:t>for conformance with ethics rules</a:t>
            </a:r>
            <a:r>
              <a:rPr lang="en-US" sz="3200" b="1" dirty="0" smtClean="0">
                <a:solidFill>
                  <a:srgbClr val="FFFFFF"/>
                </a:solidFill>
                <a:latin typeface="Arial" pitchFamily="34" charset="0"/>
                <a:cs typeface="Arial" pitchFamily="34" charset="0"/>
              </a:rPr>
              <a:t>.</a:t>
            </a:r>
          </a:p>
          <a:p>
            <a:pPr marL="36576" indent="0">
              <a:lnSpc>
                <a:spcPct val="90000"/>
              </a:lnSpc>
              <a:spcBef>
                <a:spcPts val="1200"/>
              </a:spcBef>
              <a:buNone/>
            </a:pPr>
            <a:r>
              <a:rPr lang="en-US" sz="2400" dirty="0">
                <a:solidFill>
                  <a:schemeClr val="tx1">
                    <a:lumMod val="85000"/>
                  </a:schemeClr>
                </a:solidFill>
                <a:latin typeface="Arial" pitchFamily="34" charset="0"/>
                <a:cs typeface="Arial" pitchFamily="34" charset="0"/>
              </a:rPr>
              <a:t>41 C.F.R. § 102-3.105</a:t>
            </a:r>
          </a:p>
          <a:p>
            <a:pPr>
              <a:lnSpc>
                <a:spcPct val="90000"/>
              </a:lnSpc>
              <a:spcBef>
                <a:spcPts val="1200"/>
              </a:spcBef>
            </a:pPr>
            <a:endParaRPr lang="en-US" sz="3200" b="1" dirty="0">
              <a:solidFill>
                <a:srgbClr val="FFFFFF"/>
              </a:solidFill>
              <a:latin typeface="Arial" pitchFamily="34" charset="0"/>
              <a:cs typeface="Arial" pitchFamily="34" charset="0"/>
            </a:endParaRPr>
          </a:p>
          <a:p>
            <a:pPr>
              <a:lnSpc>
                <a:spcPct val="90000"/>
              </a:lnSpc>
              <a:spcBef>
                <a:spcPts val="1200"/>
              </a:spcBef>
            </a:pPr>
            <a:endParaRPr lang="en-US" dirty="0">
              <a:latin typeface="Arial" pitchFamily="34" charset="0"/>
              <a:cs typeface="Arial" pitchFamily="34" charset="0"/>
            </a:endParaRPr>
          </a:p>
          <a:p>
            <a:pPr>
              <a:lnSpc>
                <a:spcPct val="90000"/>
              </a:lnSpc>
              <a:spcBef>
                <a:spcPts val="1200"/>
              </a:spcBef>
            </a:pPr>
            <a:endParaRPr lang="en-US" dirty="0" smtClean="0">
              <a:latin typeface="Arial" pitchFamily="34" charset="0"/>
              <a:cs typeface="Arial" pitchFamily="34" charset="0"/>
            </a:endParaRPr>
          </a:p>
          <a:p>
            <a:endParaRPr lang="en-US" dirty="0"/>
          </a:p>
        </p:txBody>
      </p:sp>
      <p:pic>
        <p:nvPicPr>
          <p:cNvPr id="2054" name="Picture 6" descr="C:\Users\vjsalamo\AppData\Local\Microsoft\Windows\Temporary Internet Files\Content.IE5\9S86FLL1\MC9001871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226858"/>
            <a:ext cx="1842516" cy="1811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p:cNvSpPr/>
          <p:nvPr/>
        </p:nvSpPr>
        <p:spPr>
          <a:xfrm>
            <a:off x="5" y="457200"/>
            <a:ext cx="9143995" cy="2743200"/>
          </a:xfrm>
          <a:prstGeom prst="rightArrow">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37" name="Freeform 36"/>
          <p:cNvSpPr/>
          <p:nvPr/>
        </p:nvSpPr>
        <p:spPr>
          <a:xfrm>
            <a:off x="7772400" y="1905000"/>
            <a:ext cx="1219200" cy="484632"/>
          </a:xfrm>
          <a:custGeom>
            <a:avLst/>
            <a:gdLst>
              <a:gd name="connsiteX0" fmla="*/ 0 w 1052360"/>
              <a:gd name="connsiteY0" fmla="*/ 96522 h 579122"/>
              <a:gd name="connsiteX1" fmla="*/ 28271 w 1052360"/>
              <a:gd name="connsiteY1" fmla="*/ 28271 h 579122"/>
              <a:gd name="connsiteX2" fmla="*/ 96522 w 1052360"/>
              <a:gd name="connsiteY2" fmla="*/ 0 h 579122"/>
              <a:gd name="connsiteX3" fmla="*/ 955838 w 1052360"/>
              <a:gd name="connsiteY3" fmla="*/ 0 h 579122"/>
              <a:gd name="connsiteX4" fmla="*/ 1024089 w 1052360"/>
              <a:gd name="connsiteY4" fmla="*/ 28271 h 579122"/>
              <a:gd name="connsiteX5" fmla="*/ 1052360 w 1052360"/>
              <a:gd name="connsiteY5" fmla="*/ 96522 h 579122"/>
              <a:gd name="connsiteX6" fmla="*/ 1052360 w 1052360"/>
              <a:gd name="connsiteY6" fmla="*/ 482600 h 579122"/>
              <a:gd name="connsiteX7" fmla="*/ 1024089 w 1052360"/>
              <a:gd name="connsiteY7" fmla="*/ 550851 h 579122"/>
              <a:gd name="connsiteX8" fmla="*/ 955838 w 1052360"/>
              <a:gd name="connsiteY8" fmla="*/ 579122 h 579122"/>
              <a:gd name="connsiteX9" fmla="*/ 96522 w 1052360"/>
              <a:gd name="connsiteY9" fmla="*/ 579122 h 579122"/>
              <a:gd name="connsiteX10" fmla="*/ 28271 w 1052360"/>
              <a:gd name="connsiteY10" fmla="*/ 550851 h 579122"/>
              <a:gd name="connsiteX11" fmla="*/ 0 w 1052360"/>
              <a:gd name="connsiteY11" fmla="*/ 482600 h 579122"/>
              <a:gd name="connsiteX12" fmla="*/ 0 w 1052360"/>
              <a:gd name="connsiteY12" fmla="*/ 96522 h 57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360" h="579122">
                <a:moveTo>
                  <a:pt x="0" y="96522"/>
                </a:moveTo>
                <a:cubicBezTo>
                  <a:pt x="0" y="70923"/>
                  <a:pt x="10169" y="46372"/>
                  <a:pt x="28271" y="28271"/>
                </a:cubicBezTo>
                <a:cubicBezTo>
                  <a:pt x="46372" y="10170"/>
                  <a:pt x="70923" y="0"/>
                  <a:pt x="96522" y="0"/>
                </a:cubicBezTo>
                <a:lnTo>
                  <a:pt x="955838" y="0"/>
                </a:lnTo>
                <a:cubicBezTo>
                  <a:pt x="981437" y="0"/>
                  <a:pt x="1005988" y="10169"/>
                  <a:pt x="1024089" y="28271"/>
                </a:cubicBezTo>
                <a:cubicBezTo>
                  <a:pt x="1042190" y="46372"/>
                  <a:pt x="1052360" y="70923"/>
                  <a:pt x="1052360" y="96522"/>
                </a:cubicBezTo>
                <a:lnTo>
                  <a:pt x="1052360" y="482600"/>
                </a:lnTo>
                <a:cubicBezTo>
                  <a:pt x="1052360" y="508199"/>
                  <a:pt x="1042191" y="532750"/>
                  <a:pt x="1024089" y="550851"/>
                </a:cubicBezTo>
                <a:cubicBezTo>
                  <a:pt x="1005988" y="568952"/>
                  <a:pt x="981437" y="579122"/>
                  <a:pt x="955838" y="579122"/>
                </a:cubicBezTo>
                <a:lnTo>
                  <a:pt x="96522" y="579122"/>
                </a:lnTo>
                <a:cubicBezTo>
                  <a:pt x="70923" y="579122"/>
                  <a:pt x="46372" y="568953"/>
                  <a:pt x="28271" y="550851"/>
                </a:cubicBezTo>
                <a:cubicBezTo>
                  <a:pt x="10170" y="532750"/>
                  <a:pt x="0" y="508199"/>
                  <a:pt x="0" y="482600"/>
                </a:cubicBezTo>
                <a:lnTo>
                  <a:pt x="0" y="96522"/>
                </a:ln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91440" tIns="27432" rIns="9144" bIns="81610" numCol="1" spcCol="1270" anchor="ctr" anchorCtr="0">
            <a:noAutofit/>
          </a:bodyPr>
          <a:lstStyle/>
          <a:p>
            <a:pPr lvl="0" algn="ctr" defTabSz="622300">
              <a:lnSpc>
                <a:spcPct val="90000"/>
              </a:lnSpc>
              <a:spcBef>
                <a:spcPct val="0"/>
              </a:spcBef>
              <a:spcAft>
                <a:spcPct val="35000"/>
              </a:spcAft>
            </a:pPr>
            <a:r>
              <a:rPr lang="en-US" sz="1600" kern="1200" baseline="0" dirty="0" smtClean="0">
                <a:solidFill>
                  <a:schemeClr val="bg1"/>
                </a:solidFill>
              </a:rPr>
              <a:t>Terminate</a:t>
            </a:r>
            <a:endParaRPr lang="en-US" sz="1600" kern="1200" baseline="0" dirty="0">
              <a:solidFill>
                <a:schemeClr val="bg1"/>
              </a:solidFill>
            </a:endParaRPr>
          </a:p>
        </p:txBody>
      </p:sp>
      <p:sp>
        <p:nvSpPr>
          <p:cNvPr id="38" name="Freeform 37"/>
          <p:cNvSpPr/>
          <p:nvPr/>
        </p:nvSpPr>
        <p:spPr>
          <a:xfrm>
            <a:off x="7772400" y="1295400"/>
            <a:ext cx="1219200" cy="487686"/>
          </a:xfrm>
          <a:custGeom>
            <a:avLst/>
            <a:gdLst>
              <a:gd name="connsiteX0" fmla="*/ 0 w 1007167"/>
              <a:gd name="connsiteY0" fmla="*/ 81283 h 487686"/>
              <a:gd name="connsiteX1" fmla="*/ 23807 w 1007167"/>
              <a:gd name="connsiteY1" fmla="*/ 23807 h 487686"/>
              <a:gd name="connsiteX2" fmla="*/ 81283 w 1007167"/>
              <a:gd name="connsiteY2" fmla="*/ 0 h 487686"/>
              <a:gd name="connsiteX3" fmla="*/ 925884 w 1007167"/>
              <a:gd name="connsiteY3" fmla="*/ 0 h 487686"/>
              <a:gd name="connsiteX4" fmla="*/ 983360 w 1007167"/>
              <a:gd name="connsiteY4" fmla="*/ 23807 h 487686"/>
              <a:gd name="connsiteX5" fmla="*/ 1007167 w 1007167"/>
              <a:gd name="connsiteY5" fmla="*/ 81283 h 487686"/>
              <a:gd name="connsiteX6" fmla="*/ 1007167 w 1007167"/>
              <a:gd name="connsiteY6" fmla="*/ 406403 h 487686"/>
              <a:gd name="connsiteX7" fmla="*/ 983360 w 1007167"/>
              <a:gd name="connsiteY7" fmla="*/ 463879 h 487686"/>
              <a:gd name="connsiteX8" fmla="*/ 925884 w 1007167"/>
              <a:gd name="connsiteY8" fmla="*/ 487686 h 487686"/>
              <a:gd name="connsiteX9" fmla="*/ 81283 w 1007167"/>
              <a:gd name="connsiteY9" fmla="*/ 487686 h 487686"/>
              <a:gd name="connsiteX10" fmla="*/ 23807 w 1007167"/>
              <a:gd name="connsiteY10" fmla="*/ 463879 h 487686"/>
              <a:gd name="connsiteX11" fmla="*/ 0 w 1007167"/>
              <a:gd name="connsiteY11" fmla="*/ 406403 h 487686"/>
              <a:gd name="connsiteX12" fmla="*/ 0 w 1007167"/>
              <a:gd name="connsiteY12" fmla="*/ 81283 h 48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167" h="487686">
                <a:moveTo>
                  <a:pt x="0" y="81283"/>
                </a:moveTo>
                <a:cubicBezTo>
                  <a:pt x="0" y="59725"/>
                  <a:pt x="8564" y="39051"/>
                  <a:pt x="23807" y="23807"/>
                </a:cubicBezTo>
                <a:cubicBezTo>
                  <a:pt x="39051" y="8563"/>
                  <a:pt x="59725" y="0"/>
                  <a:pt x="81283" y="0"/>
                </a:cubicBezTo>
                <a:lnTo>
                  <a:pt x="925884" y="0"/>
                </a:lnTo>
                <a:cubicBezTo>
                  <a:pt x="947442" y="0"/>
                  <a:pt x="968116" y="8564"/>
                  <a:pt x="983360" y="23807"/>
                </a:cubicBezTo>
                <a:cubicBezTo>
                  <a:pt x="998604" y="39051"/>
                  <a:pt x="1007167" y="59725"/>
                  <a:pt x="1007167" y="81283"/>
                </a:cubicBezTo>
                <a:lnTo>
                  <a:pt x="1007167" y="406403"/>
                </a:lnTo>
                <a:cubicBezTo>
                  <a:pt x="1007167" y="427961"/>
                  <a:pt x="998603" y="448635"/>
                  <a:pt x="983360" y="463879"/>
                </a:cubicBezTo>
                <a:cubicBezTo>
                  <a:pt x="968116" y="479123"/>
                  <a:pt x="947442" y="487686"/>
                  <a:pt x="925884" y="487686"/>
                </a:cubicBezTo>
                <a:lnTo>
                  <a:pt x="81283" y="487686"/>
                </a:lnTo>
                <a:cubicBezTo>
                  <a:pt x="59725" y="487686"/>
                  <a:pt x="39051" y="479122"/>
                  <a:pt x="23807" y="463879"/>
                </a:cubicBezTo>
                <a:cubicBezTo>
                  <a:pt x="8563" y="448635"/>
                  <a:pt x="0" y="427961"/>
                  <a:pt x="0" y="406403"/>
                </a:cubicBezTo>
                <a:lnTo>
                  <a:pt x="0" y="81283"/>
                </a:ln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23807" tIns="84767" rIns="23807" bIns="84767" numCol="1" spcCol="1270" anchor="ctr" anchorCtr="0">
            <a:noAutofit/>
          </a:bodyPr>
          <a:lstStyle/>
          <a:p>
            <a:pPr lvl="0" algn="ctr" defTabSz="711200">
              <a:lnSpc>
                <a:spcPct val="90000"/>
              </a:lnSpc>
              <a:spcBef>
                <a:spcPct val="0"/>
              </a:spcBef>
            </a:pPr>
            <a:r>
              <a:rPr lang="en-US" sz="1600" kern="1200" baseline="0" dirty="0" smtClean="0">
                <a:solidFill>
                  <a:schemeClr val="bg1"/>
                </a:solidFill>
              </a:rPr>
              <a:t>Renew</a:t>
            </a:r>
            <a:endParaRPr lang="en-US" sz="1600" kern="1200" baseline="0" dirty="0">
              <a:solidFill>
                <a:schemeClr val="bg1"/>
              </a:solidFill>
            </a:endParaRPr>
          </a:p>
        </p:txBody>
      </p:sp>
      <p:sp>
        <p:nvSpPr>
          <p:cNvPr id="4" name="TextBox 3"/>
          <p:cNvSpPr txBox="1"/>
          <p:nvPr/>
        </p:nvSpPr>
        <p:spPr>
          <a:xfrm>
            <a:off x="457200" y="0"/>
            <a:ext cx="8229600" cy="584775"/>
          </a:xfrm>
          <a:prstGeom prst="rect">
            <a:avLst/>
          </a:prstGeom>
          <a:noFill/>
        </p:spPr>
        <p:txBody>
          <a:bodyPr wrap="square" rtlCol="0">
            <a:spAutoFit/>
          </a:bodyPr>
          <a:lstStyle/>
          <a:p>
            <a:pPr algn="ctr"/>
            <a:r>
              <a:rPr lang="en-US" sz="3200" dirty="0" smtClean="0"/>
              <a:t>Life Cycle of a FACA Committee</a:t>
            </a:r>
            <a:endParaRPr lang="en-US" sz="3200" dirty="0"/>
          </a:p>
        </p:txBody>
      </p:sp>
      <p:grpSp>
        <p:nvGrpSpPr>
          <p:cNvPr id="29" name="Group 28"/>
          <p:cNvGrpSpPr/>
          <p:nvPr/>
        </p:nvGrpSpPr>
        <p:grpSpPr>
          <a:xfrm>
            <a:off x="0" y="4130040"/>
            <a:ext cx="9143997" cy="2743200"/>
            <a:chOff x="0" y="4114800"/>
            <a:chExt cx="9143997" cy="2743200"/>
          </a:xfrm>
        </p:grpSpPr>
        <p:sp>
          <p:nvSpPr>
            <p:cNvPr id="39" name="Right Arrow 38"/>
            <p:cNvSpPr/>
            <p:nvPr/>
          </p:nvSpPr>
          <p:spPr>
            <a:xfrm>
              <a:off x="2" y="4114800"/>
              <a:ext cx="9143995" cy="2743200"/>
            </a:xfrm>
            <a:prstGeom prst="rightArrow">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40" name="Freeform 39"/>
            <p:cNvSpPr/>
            <p:nvPr/>
          </p:nvSpPr>
          <p:spPr>
            <a:xfrm>
              <a:off x="0" y="4953000"/>
              <a:ext cx="1097280" cy="1097280"/>
            </a:xfrm>
            <a:custGeom>
              <a:avLst/>
              <a:gdLst>
                <a:gd name="connsiteX0" fmla="*/ 0 w 1118977"/>
                <a:gd name="connsiteY0" fmla="*/ 177803 h 1066797"/>
                <a:gd name="connsiteX1" fmla="*/ 52077 w 1118977"/>
                <a:gd name="connsiteY1" fmla="*/ 52077 h 1066797"/>
                <a:gd name="connsiteX2" fmla="*/ 177803 w 1118977"/>
                <a:gd name="connsiteY2" fmla="*/ 0 h 1066797"/>
                <a:gd name="connsiteX3" fmla="*/ 941174 w 1118977"/>
                <a:gd name="connsiteY3" fmla="*/ 0 h 1066797"/>
                <a:gd name="connsiteX4" fmla="*/ 1066900 w 1118977"/>
                <a:gd name="connsiteY4" fmla="*/ 52077 h 1066797"/>
                <a:gd name="connsiteX5" fmla="*/ 1118977 w 1118977"/>
                <a:gd name="connsiteY5" fmla="*/ 177803 h 1066797"/>
                <a:gd name="connsiteX6" fmla="*/ 1118977 w 1118977"/>
                <a:gd name="connsiteY6" fmla="*/ 888994 h 1066797"/>
                <a:gd name="connsiteX7" fmla="*/ 1066900 w 1118977"/>
                <a:gd name="connsiteY7" fmla="*/ 1014720 h 1066797"/>
                <a:gd name="connsiteX8" fmla="*/ 941174 w 1118977"/>
                <a:gd name="connsiteY8" fmla="*/ 1066797 h 1066797"/>
                <a:gd name="connsiteX9" fmla="*/ 177803 w 1118977"/>
                <a:gd name="connsiteY9" fmla="*/ 1066797 h 1066797"/>
                <a:gd name="connsiteX10" fmla="*/ 52077 w 1118977"/>
                <a:gd name="connsiteY10" fmla="*/ 1014720 h 1066797"/>
                <a:gd name="connsiteX11" fmla="*/ 0 w 1118977"/>
                <a:gd name="connsiteY11" fmla="*/ 888994 h 1066797"/>
                <a:gd name="connsiteX12" fmla="*/ 0 w 1118977"/>
                <a:gd name="connsiteY12" fmla="*/ 177803 h 10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8977" h="1066797">
                  <a:moveTo>
                    <a:pt x="0" y="177803"/>
                  </a:moveTo>
                  <a:cubicBezTo>
                    <a:pt x="0" y="130647"/>
                    <a:pt x="18733" y="85422"/>
                    <a:pt x="52077" y="52077"/>
                  </a:cubicBezTo>
                  <a:cubicBezTo>
                    <a:pt x="85422" y="18733"/>
                    <a:pt x="130647" y="0"/>
                    <a:pt x="177803" y="0"/>
                  </a:cubicBezTo>
                  <a:lnTo>
                    <a:pt x="941174" y="0"/>
                  </a:lnTo>
                  <a:cubicBezTo>
                    <a:pt x="988330" y="0"/>
                    <a:pt x="1033555" y="18733"/>
                    <a:pt x="1066900" y="52077"/>
                  </a:cubicBezTo>
                  <a:cubicBezTo>
                    <a:pt x="1100244" y="85422"/>
                    <a:pt x="1118977" y="130647"/>
                    <a:pt x="1118977" y="177803"/>
                  </a:cubicBezTo>
                  <a:lnTo>
                    <a:pt x="1118977" y="888994"/>
                  </a:lnTo>
                  <a:cubicBezTo>
                    <a:pt x="1118977" y="936150"/>
                    <a:pt x="1100244" y="981375"/>
                    <a:pt x="1066900" y="1014720"/>
                  </a:cubicBezTo>
                  <a:cubicBezTo>
                    <a:pt x="1033555" y="1048065"/>
                    <a:pt x="988331" y="1066797"/>
                    <a:pt x="941174" y="1066797"/>
                  </a:cubicBezTo>
                  <a:lnTo>
                    <a:pt x="177803" y="1066797"/>
                  </a:lnTo>
                  <a:cubicBezTo>
                    <a:pt x="130647" y="1066797"/>
                    <a:pt x="85422" y="1048064"/>
                    <a:pt x="52077" y="1014720"/>
                  </a:cubicBezTo>
                  <a:cubicBezTo>
                    <a:pt x="18732" y="981375"/>
                    <a:pt x="0" y="936151"/>
                    <a:pt x="0" y="888994"/>
                  </a:cubicBezTo>
                  <a:lnTo>
                    <a:pt x="0" y="177803"/>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3037" tIns="113037" rIns="113037" bIns="113037"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Engage Ethics Staff</a:t>
              </a:r>
              <a:endParaRPr lang="en-US" sz="1600" kern="1200" dirty="0">
                <a:solidFill>
                  <a:schemeClr val="bg1"/>
                </a:solidFill>
              </a:endParaRPr>
            </a:p>
          </p:txBody>
        </p:sp>
        <p:sp>
          <p:nvSpPr>
            <p:cNvPr id="43" name="Freeform 42"/>
            <p:cNvSpPr/>
            <p:nvPr/>
          </p:nvSpPr>
          <p:spPr>
            <a:xfrm>
              <a:off x="1295400" y="4953000"/>
              <a:ext cx="1097280" cy="1097280"/>
            </a:xfrm>
            <a:custGeom>
              <a:avLst/>
              <a:gdLst>
                <a:gd name="connsiteX0" fmla="*/ 0 w 1118977"/>
                <a:gd name="connsiteY0" fmla="*/ 172651 h 1035887"/>
                <a:gd name="connsiteX1" fmla="*/ 50568 w 1118977"/>
                <a:gd name="connsiteY1" fmla="*/ 50568 h 1035887"/>
                <a:gd name="connsiteX2" fmla="*/ 172651 w 1118977"/>
                <a:gd name="connsiteY2" fmla="*/ 0 h 1035887"/>
                <a:gd name="connsiteX3" fmla="*/ 946326 w 1118977"/>
                <a:gd name="connsiteY3" fmla="*/ 0 h 1035887"/>
                <a:gd name="connsiteX4" fmla="*/ 1068409 w 1118977"/>
                <a:gd name="connsiteY4" fmla="*/ 50568 h 1035887"/>
                <a:gd name="connsiteX5" fmla="*/ 1118977 w 1118977"/>
                <a:gd name="connsiteY5" fmla="*/ 172651 h 1035887"/>
                <a:gd name="connsiteX6" fmla="*/ 1118977 w 1118977"/>
                <a:gd name="connsiteY6" fmla="*/ 863236 h 1035887"/>
                <a:gd name="connsiteX7" fmla="*/ 1068409 w 1118977"/>
                <a:gd name="connsiteY7" fmla="*/ 985319 h 1035887"/>
                <a:gd name="connsiteX8" fmla="*/ 946326 w 1118977"/>
                <a:gd name="connsiteY8" fmla="*/ 1035887 h 1035887"/>
                <a:gd name="connsiteX9" fmla="*/ 172651 w 1118977"/>
                <a:gd name="connsiteY9" fmla="*/ 1035887 h 1035887"/>
                <a:gd name="connsiteX10" fmla="*/ 50568 w 1118977"/>
                <a:gd name="connsiteY10" fmla="*/ 985319 h 1035887"/>
                <a:gd name="connsiteX11" fmla="*/ 0 w 1118977"/>
                <a:gd name="connsiteY11" fmla="*/ 863236 h 1035887"/>
                <a:gd name="connsiteX12" fmla="*/ 0 w 1118977"/>
                <a:gd name="connsiteY12" fmla="*/ 172651 h 103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8977" h="1035887">
                  <a:moveTo>
                    <a:pt x="0" y="172651"/>
                  </a:moveTo>
                  <a:cubicBezTo>
                    <a:pt x="0" y="126861"/>
                    <a:pt x="18190" y="82947"/>
                    <a:pt x="50568" y="50568"/>
                  </a:cubicBezTo>
                  <a:cubicBezTo>
                    <a:pt x="82946" y="18190"/>
                    <a:pt x="126861" y="0"/>
                    <a:pt x="172651" y="0"/>
                  </a:cubicBezTo>
                  <a:lnTo>
                    <a:pt x="946326" y="0"/>
                  </a:lnTo>
                  <a:cubicBezTo>
                    <a:pt x="992116" y="0"/>
                    <a:pt x="1036030" y="18190"/>
                    <a:pt x="1068409" y="50568"/>
                  </a:cubicBezTo>
                  <a:cubicBezTo>
                    <a:pt x="1100787" y="82946"/>
                    <a:pt x="1118977" y="126861"/>
                    <a:pt x="1118977" y="172651"/>
                  </a:cubicBezTo>
                  <a:lnTo>
                    <a:pt x="1118977" y="863236"/>
                  </a:lnTo>
                  <a:cubicBezTo>
                    <a:pt x="1118977" y="909026"/>
                    <a:pt x="1100787" y="952940"/>
                    <a:pt x="1068409" y="985319"/>
                  </a:cubicBezTo>
                  <a:cubicBezTo>
                    <a:pt x="1036031" y="1017697"/>
                    <a:pt x="992116" y="1035887"/>
                    <a:pt x="946326" y="1035887"/>
                  </a:cubicBezTo>
                  <a:lnTo>
                    <a:pt x="172651" y="1035887"/>
                  </a:lnTo>
                  <a:cubicBezTo>
                    <a:pt x="126861" y="1035887"/>
                    <a:pt x="82947" y="1017697"/>
                    <a:pt x="50568" y="985319"/>
                  </a:cubicBezTo>
                  <a:cubicBezTo>
                    <a:pt x="18190" y="952941"/>
                    <a:pt x="0" y="909026"/>
                    <a:pt x="0" y="863236"/>
                  </a:cubicBezTo>
                  <a:lnTo>
                    <a:pt x="0" y="172651"/>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1528" tIns="111528" rIns="111528" bIns="111528"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Coordi-nate with Ethics Staff</a:t>
              </a:r>
              <a:endParaRPr lang="en-US" sz="1600" kern="1200" dirty="0">
                <a:solidFill>
                  <a:schemeClr val="bg1"/>
                </a:solidFill>
              </a:endParaRPr>
            </a:p>
          </p:txBody>
        </p:sp>
        <p:sp>
          <p:nvSpPr>
            <p:cNvPr id="44" name="Freeform 43"/>
            <p:cNvSpPr/>
            <p:nvPr/>
          </p:nvSpPr>
          <p:spPr>
            <a:xfrm>
              <a:off x="2590800" y="4953000"/>
              <a:ext cx="1097280" cy="1097280"/>
            </a:xfrm>
            <a:custGeom>
              <a:avLst/>
              <a:gdLst>
                <a:gd name="connsiteX0" fmla="*/ 0 w 1226513"/>
                <a:gd name="connsiteY0" fmla="*/ 182884 h 1097280"/>
                <a:gd name="connsiteX1" fmla="*/ 53566 w 1226513"/>
                <a:gd name="connsiteY1" fmla="*/ 53566 h 1097280"/>
                <a:gd name="connsiteX2" fmla="*/ 182885 w 1226513"/>
                <a:gd name="connsiteY2" fmla="*/ 1 h 1097280"/>
                <a:gd name="connsiteX3" fmla="*/ 1043629 w 1226513"/>
                <a:gd name="connsiteY3" fmla="*/ 0 h 1097280"/>
                <a:gd name="connsiteX4" fmla="*/ 1172947 w 1226513"/>
                <a:gd name="connsiteY4" fmla="*/ 53566 h 1097280"/>
                <a:gd name="connsiteX5" fmla="*/ 1226512 w 1226513"/>
                <a:gd name="connsiteY5" fmla="*/ 182885 h 1097280"/>
                <a:gd name="connsiteX6" fmla="*/ 1226513 w 1226513"/>
                <a:gd name="connsiteY6" fmla="*/ 914396 h 1097280"/>
                <a:gd name="connsiteX7" fmla="*/ 1172947 w 1226513"/>
                <a:gd name="connsiteY7" fmla="*/ 1043715 h 1097280"/>
                <a:gd name="connsiteX8" fmla="*/ 1043628 w 1226513"/>
                <a:gd name="connsiteY8" fmla="*/ 1097280 h 1097280"/>
                <a:gd name="connsiteX9" fmla="*/ 182884 w 1226513"/>
                <a:gd name="connsiteY9" fmla="*/ 1097280 h 1097280"/>
                <a:gd name="connsiteX10" fmla="*/ 53565 w 1226513"/>
                <a:gd name="connsiteY10" fmla="*/ 1043714 h 1097280"/>
                <a:gd name="connsiteX11" fmla="*/ 0 w 1226513"/>
                <a:gd name="connsiteY11" fmla="*/ 914395 h 1097280"/>
                <a:gd name="connsiteX12" fmla="*/ 0 w 1226513"/>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6513" h="1097280">
                  <a:moveTo>
                    <a:pt x="0" y="182884"/>
                  </a:moveTo>
                  <a:cubicBezTo>
                    <a:pt x="0" y="134380"/>
                    <a:pt x="19268" y="87863"/>
                    <a:pt x="53566" y="53566"/>
                  </a:cubicBezTo>
                  <a:cubicBezTo>
                    <a:pt x="87863" y="19269"/>
                    <a:pt x="134381" y="1"/>
                    <a:pt x="182885" y="1"/>
                  </a:cubicBezTo>
                  <a:lnTo>
                    <a:pt x="1043629" y="0"/>
                  </a:lnTo>
                  <a:cubicBezTo>
                    <a:pt x="1092133" y="0"/>
                    <a:pt x="1138650" y="19268"/>
                    <a:pt x="1172947" y="53566"/>
                  </a:cubicBezTo>
                  <a:cubicBezTo>
                    <a:pt x="1207244" y="87863"/>
                    <a:pt x="1226512" y="134381"/>
                    <a:pt x="1226512" y="182885"/>
                  </a:cubicBezTo>
                  <a:cubicBezTo>
                    <a:pt x="1226512" y="426722"/>
                    <a:pt x="1226513" y="670559"/>
                    <a:pt x="1226513" y="914396"/>
                  </a:cubicBezTo>
                  <a:cubicBezTo>
                    <a:pt x="1226513" y="962900"/>
                    <a:pt x="1207245" y="1009417"/>
                    <a:pt x="1172947" y="1043715"/>
                  </a:cubicBezTo>
                  <a:cubicBezTo>
                    <a:pt x="1138650" y="1078012"/>
                    <a:pt x="1092132" y="1097280"/>
                    <a:pt x="1043628"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Ethics Input Critical</a:t>
              </a:r>
              <a:endParaRPr lang="en-US" sz="1600" kern="1200" dirty="0">
                <a:solidFill>
                  <a:schemeClr val="bg1"/>
                </a:solidFill>
              </a:endParaRPr>
            </a:p>
          </p:txBody>
        </p:sp>
        <p:sp>
          <p:nvSpPr>
            <p:cNvPr id="50" name="Freeform 49"/>
            <p:cNvSpPr/>
            <p:nvPr/>
          </p:nvSpPr>
          <p:spPr>
            <a:xfrm>
              <a:off x="3886200" y="4953000"/>
              <a:ext cx="1097280" cy="1097280"/>
            </a:xfrm>
            <a:custGeom>
              <a:avLst/>
              <a:gdLst>
                <a:gd name="connsiteX0" fmla="*/ 0 w 1242276"/>
                <a:gd name="connsiteY0" fmla="*/ 182884 h 1097280"/>
                <a:gd name="connsiteX1" fmla="*/ 53566 w 1242276"/>
                <a:gd name="connsiteY1" fmla="*/ 53566 h 1097280"/>
                <a:gd name="connsiteX2" fmla="*/ 182885 w 1242276"/>
                <a:gd name="connsiteY2" fmla="*/ 1 h 1097280"/>
                <a:gd name="connsiteX3" fmla="*/ 1059392 w 1242276"/>
                <a:gd name="connsiteY3" fmla="*/ 0 h 1097280"/>
                <a:gd name="connsiteX4" fmla="*/ 1188710 w 1242276"/>
                <a:gd name="connsiteY4" fmla="*/ 53566 h 1097280"/>
                <a:gd name="connsiteX5" fmla="*/ 1242275 w 1242276"/>
                <a:gd name="connsiteY5" fmla="*/ 182885 h 1097280"/>
                <a:gd name="connsiteX6" fmla="*/ 1242276 w 1242276"/>
                <a:gd name="connsiteY6" fmla="*/ 914396 h 1097280"/>
                <a:gd name="connsiteX7" fmla="*/ 1188710 w 1242276"/>
                <a:gd name="connsiteY7" fmla="*/ 1043715 h 1097280"/>
                <a:gd name="connsiteX8" fmla="*/ 1059391 w 1242276"/>
                <a:gd name="connsiteY8" fmla="*/ 1097280 h 1097280"/>
                <a:gd name="connsiteX9" fmla="*/ 182884 w 1242276"/>
                <a:gd name="connsiteY9" fmla="*/ 1097280 h 1097280"/>
                <a:gd name="connsiteX10" fmla="*/ 53565 w 1242276"/>
                <a:gd name="connsiteY10" fmla="*/ 1043714 h 1097280"/>
                <a:gd name="connsiteX11" fmla="*/ 0 w 1242276"/>
                <a:gd name="connsiteY11" fmla="*/ 914395 h 1097280"/>
                <a:gd name="connsiteX12" fmla="*/ 0 w 1242276"/>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2276" h="1097280">
                  <a:moveTo>
                    <a:pt x="0" y="182884"/>
                  </a:moveTo>
                  <a:cubicBezTo>
                    <a:pt x="0" y="134380"/>
                    <a:pt x="19268" y="87863"/>
                    <a:pt x="53566" y="53566"/>
                  </a:cubicBezTo>
                  <a:cubicBezTo>
                    <a:pt x="87863" y="19269"/>
                    <a:pt x="134381" y="1"/>
                    <a:pt x="182885" y="1"/>
                  </a:cubicBezTo>
                  <a:lnTo>
                    <a:pt x="1059392" y="0"/>
                  </a:lnTo>
                  <a:cubicBezTo>
                    <a:pt x="1107896" y="0"/>
                    <a:pt x="1154413" y="19268"/>
                    <a:pt x="1188710" y="53566"/>
                  </a:cubicBezTo>
                  <a:cubicBezTo>
                    <a:pt x="1223007" y="87863"/>
                    <a:pt x="1242275" y="134381"/>
                    <a:pt x="1242275" y="182885"/>
                  </a:cubicBezTo>
                  <a:cubicBezTo>
                    <a:pt x="1242275" y="426722"/>
                    <a:pt x="1242276" y="670559"/>
                    <a:pt x="1242276" y="914396"/>
                  </a:cubicBezTo>
                  <a:cubicBezTo>
                    <a:pt x="1242276" y="962900"/>
                    <a:pt x="1223008" y="1009417"/>
                    <a:pt x="1188710" y="1043715"/>
                  </a:cubicBezTo>
                  <a:cubicBezTo>
                    <a:pt x="1154413" y="1078012"/>
                    <a:pt x="1107895" y="1097280"/>
                    <a:pt x="1059391"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Coordi-nate with Ethics Staff</a:t>
              </a:r>
              <a:endParaRPr lang="en-US" sz="1600" kern="1200" dirty="0">
                <a:solidFill>
                  <a:schemeClr val="bg1"/>
                </a:solidFill>
              </a:endParaRPr>
            </a:p>
          </p:txBody>
        </p:sp>
        <p:sp>
          <p:nvSpPr>
            <p:cNvPr id="52" name="Freeform 51"/>
            <p:cNvSpPr/>
            <p:nvPr/>
          </p:nvSpPr>
          <p:spPr>
            <a:xfrm>
              <a:off x="5181600" y="4953000"/>
              <a:ext cx="1097280" cy="1097280"/>
            </a:xfrm>
            <a:custGeom>
              <a:avLst/>
              <a:gdLst>
                <a:gd name="connsiteX0" fmla="*/ 0 w 1159871"/>
                <a:gd name="connsiteY0" fmla="*/ 182884 h 1097280"/>
                <a:gd name="connsiteX1" fmla="*/ 53566 w 1159871"/>
                <a:gd name="connsiteY1" fmla="*/ 53566 h 1097280"/>
                <a:gd name="connsiteX2" fmla="*/ 182885 w 1159871"/>
                <a:gd name="connsiteY2" fmla="*/ 1 h 1097280"/>
                <a:gd name="connsiteX3" fmla="*/ 976987 w 1159871"/>
                <a:gd name="connsiteY3" fmla="*/ 0 h 1097280"/>
                <a:gd name="connsiteX4" fmla="*/ 1106305 w 1159871"/>
                <a:gd name="connsiteY4" fmla="*/ 53566 h 1097280"/>
                <a:gd name="connsiteX5" fmla="*/ 1159870 w 1159871"/>
                <a:gd name="connsiteY5" fmla="*/ 182885 h 1097280"/>
                <a:gd name="connsiteX6" fmla="*/ 1159871 w 1159871"/>
                <a:gd name="connsiteY6" fmla="*/ 914396 h 1097280"/>
                <a:gd name="connsiteX7" fmla="*/ 1106305 w 1159871"/>
                <a:gd name="connsiteY7" fmla="*/ 1043715 h 1097280"/>
                <a:gd name="connsiteX8" fmla="*/ 976986 w 1159871"/>
                <a:gd name="connsiteY8" fmla="*/ 1097280 h 1097280"/>
                <a:gd name="connsiteX9" fmla="*/ 182884 w 1159871"/>
                <a:gd name="connsiteY9" fmla="*/ 1097280 h 1097280"/>
                <a:gd name="connsiteX10" fmla="*/ 53565 w 1159871"/>
                <a:gd name="connsiteY10" fmla="*/ 1043714 h 1097280"/>
                <a:gd name="connsiteX11" fmla="*/ 0 w 1159871"/>
                <a:gd name="connsiteY11" fmla="*/ 914395 h 1097280"/>
                <a:gd name="connsiteX12" fmla="*/ 0 w 1159871"/>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871" h="1097280">
                  <a:moveTo>
                    <a:pt x="0" y="182884"/>
                  </a:moveTo>
                  <a:cubicBezTo>
                    <a:pt x="0" y="134380"/>
                    <a:pt x="19268" y="87863"/>
                    <a:pt x="53566" y="53566"/>
                  </a:cubicBezTo>
                  <a:cubicBezTo>
                    <a:pt x="87863" y="19269"/>
                    <a:pt x="134381" y="1"/>
                    <a:pt x="182885" y="1"/>
                  </a:cubicBezTo>
                  <a:lnTo>
                    <a:pt x="976987" y="0"/>
                  </a:lnTo>
                  <a:cubicBezTo>
                    <a:pt x="1025491" y="0"/>
                    <a:pt x="1072008" y="19268"/>
                    <a:pt x="1106305" y="53566"/>
                  </a:cubicBezTo>
                  <a:cubicBezTo>
                    <a:pt x="1140602" y="87863"/>
                    <a:pt x="1159870" y="134381"/>
                    <a:pt x="1159870" y="182885"/>
                  </a:cubicBezTo>
                  <a:cubicBezTo>
                    <a:pt x="1159870" y="426722"/>
                    <a:pt x="1159871" y="670559"/>
                    <a:pt x="1159871" y="914396"/>
                  </a:cubicBezTo>
                  <a:cubicBezTo>
                    <a:pt x="1159871" y="962900"/>
                    <a:pt x="1140603" y="1009417"/>
                    <a:pt x="1106305" y="1043715"/>
                  </a:cubicBezTo>
                  <a:cubicBezTo>
                    <a:pt x="1072008" y="1078012"/>
                    <a:pt x="1025490" y="1097280"/>
                    <a:pt x="976986"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Annual Ethics Require-ments</a:t>
              </a:r>
              <a:endParaRPr lang="en-US" sz="1600" kern="1200" dirty="0">
                <a:solidFill>
                  <a:schemeClr val="bg1"/>
                </a:solidFill>
              </a:endParaRPr>
            </a:p>
          </p:txBody>
        </p:sp>
        <p:sp>
          <p:nvSpPr>
            <p:cNvPr id="53" name="Freeform 52"/>
            <p:cNvSpPr/>
            <p:nvPr/>
          </p:nvSpPr>
          <p:spPr>
            <a:xfrm>
              <a:off x="6400800" y="4953000"/>
              <a:ext cx="1173480" cy="1097280"/>
            </a:xfrm>
            <a:custGeom>
              <a:avLst/>
              <a:gdLst>
                <a:gd name="connsiteX0" fmla="*/ 0 w 1076512"/>
                <a:gd name="connsiteY0" fmla="*/ 179422 h 1097280"/>
                <a:gd name="connsiteX1" fmla="*/ 52552 w 1076512"/>
                <a:gd name="connsiteY1" fmla="*/ 52552 h 1097280"/>
                <a:gd name="connsiteX2" fmla="*/ 179423 w 1076512"/>
                <a:gd name="connsiteY2" fmla="*/ 1 h 1097280"/>
                <a:gd name="connsiteX3" fmla="*/ 897090 w 1076512"/>
                <a:gd name="connsiteY3" fmla="*/ 0 h 1097280"/>
                <a:gd name="connsiteX4" fmla="*/ 1023960 w 1076512"/>
                <a:gd name="connsiteY4" fmla="*/ 52552 h 1097280"/>
                <a:gd name="connsiteX5" fmla="*/ 1076511 w 1076512"/>
                <a:gd name="connsiteY5" fmla="*/ 179423 h 1097280"/>
                <a:gd name="connsiteX6" fmla="*/ 1076512 w 1076512"/>
                <a:gd name="connsiteY6" fmla="*/ 917858 h 1097280"/>
                <a:gd name="connsiteX7" fmla="*/ 1023960 w 1076512"/>
                <a:gd name="connsiteY7" fmla="*/ 1044729 h 1097280"/>
                <a:gd name="connsiteX8" fmla="*/ 897089 w 1076512"/>
                <a:gd name="connsiteY8" fmla="*/ 1097280 h 1097280"/>
                <a:gd name="connsiteX9" fmla="*/ 179422 w 1076512"/>
                <a:gd name="connsiteY9" fmla="*/ 1097280 h 1097280"/>
                <a:gd name="connsiteX10" fmla="*/ 52551 w 1076512"/>
                <a:gd name="connsiteY10" fmla="*/ 1044728 h 1097280"/>
                <a:gd name="connsiteX11" fmla="*/ 0 w 1076512"/>
                <a:gd name="connsiteY11" fmla="*/ 917857 h 1097280"/>
                <a:gd name="connsiteX12" fmla="*/ 0 w 1076512"/>
                <a:gd name="connsiteY12" fmla="*/ 179422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512" h="1097280">
                  <a:moveTo>
                    <a:pt x="0" y="179422"/>
                  </a:moveTo>
                  <a:cubicBezTo>
                    <a:pt x="0" y="131836"/>
                    <a:pt x="18903" y="86200"/>
                    <a:pt x="52552" y="52552"/>
                  </a:cubicBezTo>
                  <a:cubicBezTo>
                    <a:pt x="86200" y="18904"/>
                    <a:pt x="131837" y="1"/>
                    <a:pt x="179423" y="1"/>
                  </a:cubicBezTo>
                  <a:lnTo>
                    <a:pt x="897090" y="0"/>
                  </a:lnTo>
                  <a:cubicBezTo>
                    <a:pt x="944676" y="0"/>
                    <a:pt x="990312" y="18903"/>
                    <a:pt x="1023960" y="52552"/>
                  </a:cubicBezTo>
                  <a:cubicBezTo>
                    <a:pt x="1057608" y="86200"/>
                    <a:pt x="1076511" y="131837"/>
                    <a:pt x="1076511" y="179423"/>
                  </a:cubicBezTo>
                  <a:cubicBezTo>
                    <a:pt x="1076511" y="425568"/>
                    <a:pt x="1076512" y="671713"/>
                    <a:pt x="1076512" y="917858"/>
                  </a:cubicBezTo>
                  <a:cubicBezTo>
                    <a:pt x="1076512" y="965444"/>
                    <a:pt x="1057609" y="1011080"/>
                    <a:pt x="1023960" y="1044729"/>
                  </a:cubicBezTo>
                  <a:cubicBezTo>
                    <a:pt x="990312" y="1078377"/>
                    <a:pt x="944675" y="1097280"/>
                    <a:pt x="897089" y="1097280"/>
                  </a:cubicBezTo>
                  <a:lnTo>
                    <a:pt x="179422" y="1097280"/>
                  </a:lnTo>
                  <a:cubicBezTo>
                    <a:pt x="131836" y="1097280"/>
                    <a:pt x="86200" y="1078377"/>
                    <a:pt x="52551" y="1044728"/>
                  </a:cubicBezTo>
                  <a:cubicBezTo>
                    <a:pt x="18903" y="1011080"/>
                    <a:pt x="0" y="965443"/>
                    <a:pt x="0" y="917857"/>
                  </a:cubicBezTo>
                  <a:lnTo>
                    <a:pt x="0" y="179422"/>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3511" tIns="113511" rIns="113511" bIns="113511"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Potential Ethics Implica-tions</a:t>
              </a:r>
              <a:endParaRPr lang="en-US" sz="1600" kern="1200" dirty="0">
                <a:solidFill>
                  <a:schemeClr val="bg1"/>
                </a:solidFill>
              </a:endParaRPr>
            </a:p>
          </p:txBody>
        </p:sp>
        <p:sp>
          <p:nvSpPr>
            <p:cNvPr id="54" name="Freeform 53"/>
            <p:cNvSpPr/>
            <p:nvPr/>
          </p:nvSpPr>
          <p:spPr>
            <a:xfrm>
              <a:off x="7772400" y="4953000"/>
              <a:ext cx="1097280" cy="1097280"/>
            </a:xfrm>
            <a:custGeom>
              <a:avLst/>
              <a:gdLst>
                <a:gd name="connsiteX0" fmla="*/ 0 w 1273886"/>
                <a:gd name="connsiteY0" fmla="*/ 182884 h 1097280"/>
                <a:gd name="connsiteX1" fmla="*/ 53566 w 1273886"/>
                <a:gd name="connsiteY1" fmla="*/ 53566 h 1097280"/>
                <a:gd name="connsiteX2" fmla="*/ 182885 w 1273886"/>
                <a:gd name="connsiteY2" fmla="*/ 1 h 1097280"/>
                <a:gd name="connsiteX3" fmla="*/ 1091002 w 1273886"/>
                <a:gd name="connsiteY3" fmla="*/ 0 h 1097280"/>
                <a:gd name="connsiteX4" fmla="*/ 1220320 w 1273886"/>
                <a:gd name="connsiteY4" fmla="*/ 53566 h 1097280"/>
                <a:gd name="connsiteX5" fmla="*/ 1273885 w 1273886"/>
                <a:gd name="connsiteY5" fmla="*/ 182885 h 1097280"/>
                <a:gd name="connsiteX6" fmla="*/ 1273886 w 1273886"/>
                <a:gd name="connsiteY6" fmla="*/ 914396 h 1097280"/>
                <a:gd name="connsiteX7" fmla="*/ 1220320 w 1273886"/>
                <a:gd name="connsiteY7" fmla="*/ 1043715 h 1097280"/>
                <a:gd name="connsiteX8" fmla="*/ 1091001 w 1273886"/>
                <a:gd name="connsiteY8" fmla="*/ 1097280 h 1097280"/>
                <a:gd name="connsiteX9" fmla="*/ 182884 w 1273886"/>
                <a:gd name="connsiteY9" fmla="*/ 1097280 h 1097280"/>
                <a:gd name="connsiteX10" fmla="*/ 53565 w 1273886"/>
                <a:gd name="connsiteY10" fmla="*/ 1043714 h 1097280"/>
                <a:gd name="connsiteX11" fmla="*/ 0 w 1273886"/>
                <a:gd name="connsiteY11" fmla="*/ 914395 h 1097280"/>
                <a:gd name="connsiteX12" fmla="*/ 0 w 1273886"/>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886" h="1097280">
                  <a:moveTo>
                    <a:pt x="0" y="182884"/>
                  </a:moveTo>
                  <a:cubicBezTo>
                    <a:pt x="0" y="134380"/>
                    <a:pt x="19268" y="87863"/>
                    <a:pt x="53566" y="53566"/>
                  </a:cubicBezTo>
                  <a:cubicBezTo>
                    <a:pt x="87863" y="19269"/>
                    <a:pt x="134381" y="1"/>
                    <a:pt x="182885" y="1"/>
                  </a:cubicBezTo>
                  <a:lnTo>
                    <a:pt x="1091002" y="0"/>
                  </a:lnTo>
                  <a:cubicBezTo>
                    <a:pt x="1139506" y="0"/>
                    <a:pt x="1186023" y="19268"/>
                    <a:pt x="1220320" y="53566"/>
                  </a:cubicBezTo>
                  <a:cubicBezTo>
                    <a:pt x="1254617" y="87863"/>
                    <a:pt x="1273885" y="134381"/>
                    <a:pt x="1273885" y="182885"/>
                  </a:cubicBezTo>
                  <a:cubicBezTo>
                    <a:pt x="1273885" y="426722"/>
                    <a:pt x="1273886" y="670559"/>
                    <a:pt x="1273886" y="914396"/>
                  </a:cubicBezTo>
                  <a:cubicBezTo>
                    <a:pt x="1273886" y="962900"/>
                    <a:pt x="1254618" y="1009417"/>
                    <a:pt x="1220320" y="1043715"/>
                  </a:cubicBezTo>
                  <a:cubicBezTo>
                    <a:pt x="1186023" y="1078012"/>
                    <a:pt x="1139505" y="1097280"/>
                    <a:pt x="1091001"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Member Ethics Implica-tions</a:t>
              </a:r>
              <a:endParaRPr lang="en-US" sz="1600" kern="1200" dirty="0">
                <a:solidFill>
                  <a:schemeClr val="bg1"/>
                </a:solidFill>
              </a:endParaRPr>
            </a:p>
          </p:txBody>
        </p:sp>
      </p:grpSp>
      <p:sp>
        <p:nvSpPr>
          <p:cNvPr id="20" name="Rounded Rectangle 4"/>
          <p:cNvSpPr/>
          <p:nvPr/>
        </p:nvSpPr>
        <p:spPr>
          <a:xfrm>
            <a:off x="4054289" y="2933925"/>
            <a:ext cx="1035423" cy="99015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64770" rIns="0" bIns="64770" numCol="1" spcCol="1270" anchor="ctr" anchorCtr="0">
            <a:noAutofit/>
          </a:bodyPr>
          <a:lstStyle/>
          <a:p>
            <a:pPr lvl="0" algn="ctr" defTabSz="760095">
              <a:lnSpc>
                <a:spcPct val="90000"/>
              </a:lnSpc>
              <a:spcBef>
                <a:spcPct val="0"/>
              </a:spcBef>
              <a:spcAft>
                <a:spcPct val="35000"/>
              </a:spcAft>
            </a:pPr>
            <a:endParaRPr lang="en-US" sz="1710" kern="1200" baseline="0" dirty="0">
              <a:solidFill>
                <a:schemeClr val="bg1"/>
              </a:solidFill>
            </a:endParaRPr>
          </a:p>
        </p:txBody>
      </p:sp>
      <p:sp>
        <p:nvSpPr>
          <p:cNvPr id="33" name="Freeform 32"/>
          <p:cNvSpPr/>
          <p:nvPr/>
        </p:nvSpPr>
        <p:spPr>
          <a:xfrm>
            <a:off x="25908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Member Appoint-ments</a:t>
            </a:r>
            <a:endParaRPr lang="en-US" sz="1600" kern="1200" baseline="0" dirty="0">
              <a:solidFill>
                <a:schemeClr val="bg1"/>
              </a:solidFill>
            </a:endParaRPr>
          </a:p>
        </p:txBody>
      </p:sp>
      <p:sp>
        <p:nvSpPr>
          <p:cNvPr id="34" name="Freeform 33"/>
          <p:cNvSpPr/>
          <p:nvPr/>
        </p:nvSpPr>
        <p:spPr>
          <a:xfrm>
            <a:off x="38862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Meetings</a:t>
            </a:r>
            <a:endParaRPr lang="en-US" sz="1600" kern="1200" baseline="0" dirty="0">
              <a:solidFill>
                <a:schemeClr val="bg1"/>
              </a:solidFill>
            </a:endParaRPr>
          </a:p>
        </p:txBody>
      </p:sp>
      <p:sp>
        <p:nvSpPr>
          <p:cNvPr id="35" name="Freeform 34"/>
          <p:cNvSpPr/>
          <p:nvPr/>
        </p:nvSpPr>
        <p:spPr>
          <a:xfrm>
            <a:off x="51816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Annual Review</a:t>
            </a:r>
            <a:endParaRPr lang="en-US" sz="1600" kern="1200" baseline="0" dirty="0">
              <a:solidFill>
                <a:schemeClr val="bg1"/>
              </a:solidFill>
            </a:endParaRPr>
          </a:p>
        </p:txBody>
      </p:sp>
      <p:sp>
        <p:nvSpPr>
          <p:cNvPr id="36" name="Freeform 35"/>
          <p:cNvSpPr/>
          <p:nvPr/>
        </p:nvSpPr>
        <p:spPr>
          <a:xfrm>
            <a:off x="64770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Advice to Agency</a:t>
            </a:r>
            <a:endParaRPr lang="en-US" sz="1600" kern="1200" baseline="0" dirty="0">
              <a:solidFill>
                <a:schemeClr val="bg1"/>
              </a:solidFill>
            </a:endParaRPr>
          </a:p>
        </p:txBody>
      </p:sp>
      <p:sp>
        <p:nvSpPr>
          <p:cNvPr id="32" name="Freeform 31"/>
          <p:cNvSpPr/>
          <p:nvPr/>
        </p:nvSpPr>
        <p:spPr>
          <a:xfrm>
            <a:off x="12954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Establish (Create)</a:t>
            </a:r>
            <a:endParaRPr lang="en-US" sz="1600" kern="1200" baseline="0" dirty="0">
              <a:solidFill>
                <a:schemeClr val="bg1"/>
              </a:solidFill>
            </a:endParaRPr>
          </a:p>
        </p:txBody>
      </p:sp>
      <p:sp>
        <p:nvSpPr>
          <p:cNvPr id="31" name="Freeform 30"/>
          <p:cNvSpPr/>
          <p:nvPr/>
        </p:nvSpPr>
        <p:spPr>
          <a:xfrm>
            <a:off x="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Agency Pre-Planning</a:t>
            </a:r>
            <a:endParaRPr lang="en-US" sz="1600" kern="1200" baseline="0" dirty="0">
              <a:solidFill>
                <a:schemeClr val="bg1"/>
              </a:solidFill>
            </a:endParaRPr>
          </a:p>
        </p:txBody>
      </p:sp>
      <p:sp>
        <p:nvSpPr>
          <p:cNvPr id="55" name="Rectangle 54"/>
          <p:cNvSpPr/>
          <p:nvPr/>
        </p:nvSpPr>
        <p:spPr>
          <a:xfrm>
            <a:off x="0" y="2667000"/>
            <a:ext cx="1216152" cy="1901952"/>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Font typeface="Wingdings" pitchFamily="2" charset="2"/>
              <a:buChar char="v"/>
            </a:pPr>
            <a:r>
              <a:rPr lang="en-US" sz="1100" b="1" dirty="0" smtClean="0">
                <a:latin typeface="Arial Narrow" pitchFamily="34" charset="0"/>
              </a:rPr>
              <a:t>Expertise/ Experience Needed (Committee Mission)</a:t>
            </a:r>
          </a:p>
          <a:p>
            <a:pPr>
              <a:buFont typeface="Wingdings" pitchFamily="2" charset="2"/>
              <a:buChar char="v"/>
            </a:pPr>
            <a:r>
              <a:rPr lang="en-US" sz="1100" b="1" dirty="0" smtClean="0">
                <a:latin typeface="Arial Narrow" pitchFamily="34" charset="0"/>
              </a:rPr>
              <a:t>Candidate ID &amp; Selection Process</a:t>
            </a:r>
            <a:endParaRPr lang="en-US" sz="1100" b="1" dirty="0" smtClean="0">
              <a:solidFill>
                <a:srgbClr val="FFFF00"/>
              </a:solidFill>
              <a:latin typeface="Arial Narrow" pitchFamily="34" charset="0"/>
            </a:endParaRPr>
          </a:p>
        </p:txBody>
      </p:sp>
      <p:sp>
        <p:nvSpPr>
          <p:cNvPr id="57" name="Rounded Rectangle 56"/>
          <p:cNvSpPr/>
          <p:nvPr/>
        </p:nvSpPr>
        <p:spPr>
          <a:xfrm>
            <a:off x="512064" y="2286000"/>
            <a:ext cx="170688"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rot="10800000">
            <a:off x="512064" y="4572000"/>
            <a:ext cx="170688"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1752600" y="23622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1295400" y="2667000"/>
            <a:ext cx="1216152" cy="1901952"/>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r>
              <a:rPr lang="en-US" sz="1100" b="1" dirty="0" smtClean="0">
                <a:latin typeface="Arial Narrow" pitchFamily="34" charset="0"/>
              </a:rPr>
              <a:t>Charter &amp;  Member Balance Plan</a:t>
            </a:r>
          </a:p>
          <a:p>
            <a:pPr>
              <a:buSzPct val="75000"/>
              <a:buFont typeface="Wingdings" pitchFamily="2" charset="2"/>
              <a:buChar char="v"/>
            </a:pPr>
            <a:r>
              <a:rPr lang="en-US" sz="1100" b="1" dirty="0" smtClean="0">
                <a:latin typeface="Arial Narrow" pitchFamily="34" charset="0"/>
              </a:rPr>
              <a:t>Candidate  ID &amp; Selection Process</a:t>
            </a:r>
          </a:p>
        </p:txBody>
      </p:sp>
      <p:sp>
        <p:nvSpPr>
          <p:cNvPr id="63" name="Rounded Rectangle 62"/>
          <p:cNvSpPr/>
          <p:nvPr/>
        </p:nvSpPr>
        <p:spPr>
          <a:xfrm rot="10800000">
            <a:off x="17526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2590800" y="2667000"/>
            <a:ext cx="1216152" cy="19050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r>
              <a:rPr lang="en-US" sz="1100" b="1" dirty="0" smtClean="0">
                <a:latin typeface="Arial Narrow" pitchFamily="34" charset="0"/>
              </a:rPr>
              <a:t>Member Designations</a:t>
            </a:r>
          </a:p>
          <a:p>
            <a:pPr>
              <a:buSzPct val="75000"/>
              <a:buFont typeface="Wingdings" pitchFamily="2" charset="2"/>
              <a:buChar char="v"/>
            </a:pPr>
            <a:r>
              <a:rPr lang="en-US" sz="1100" b="1" dirty="0" smtClean="0">
                <a:latin typeface="Arial Narrow" pitchFamily="34" charset="0"/>
              </a:rPr>
              <a:t>Registered Lobbyist?</a:t>
            </a:r>
          </a:p>
          <a:p>
            <a:pPr>
              <a:buSzPct val="75000"/>
              <a:buFont typeface="Wingdings" pitchFamily="2" charset="2"/>
              <a:buChar char="v"/>
            </a:pPr>
            <a:r>
              <a:rPr lang="en-US" sz="1100" b="1" dirty="0" smtClean="0">
                <a:latin typeface="Arial Narrow" pitchFamily="34" charset="0"/>
              </a:rPr>
              <a:t>Appt/Invitation Letters</a:t>
            </a:r>
          </a:p>
          <a:p>
            <a:pPr>
              <a:buSzPct val="75000"/>
              <a:buFont typeface="Wingdings" pitchFamily="2" charset="2"/>
              <a:buChar char="v"/>
            </a:pPr>
            <a:r>
              <a:rPr lang="en-US" sz="1100" b="1" dirty="0" smtClean="0">
                <a:latin typeface="Arial Narrow" pitchFamily="34" charset="0"/>
              </a:rPr>
              <a:t>Financial Disclosure</a:t>
            </a:r>
          </a:p>
          <a:p>
            <a:pPr>
              <a:buSzPct val="75000"/>
              <a:buFont typeface="Wingdings" pitchFamily="2" charset="2"/>
              <a:buChar char="v"/>
            </a:pPr>
            <a:r>
              <a:rPr lang="en-US" sz="1100" b="1" dirty="0" smtClean="0">
                <a:latin typeface="Arial Narrow" pitchFamily="34" charset="0"/>
              </a:rPr>
              <a:t>Waivers?</a:t>
            </a:r>
          </a:p>
          <a:p>
            <a:pPr>
              <a:buSzPct val="75000"/>
              <a:buFont typeface="Wingdings" pitchFamily="2" charset="2"/>
              <a:buChar char="v"/>
            </a:pPr>
            <a:r>
              <a:rPr lang="en-US" sz="1100" b="1" dirty="0" smtClean="0">
                <a:latin typeface="Arial Narrow" pitchFamily="34" charset="0"/>
              </a:rPr>
              <a:t>Agency Head Role</a:t>
            </a:r>
          </a:p>
          <a:p>
            <a:pPr>
              <a:buSzPct val="75000"/>
              <a:buFont typeface="Wingdings" pitchFamily="2" charset="2"/>
              <a:buChar char="v"/>
            </a:pPr>
            <a:r>
              <a:rPr lang="en-US" sz="1100" b="1" dirty="0" smtClean="0">
                <a:latin typeface="Arial Narrow" pitchFamily="34" charset="0"/>
              </a:rPr>
              <a:t>FACA Database</a:t>
            </a:r>
            <a:endParaRPr lang="en-US" sz="1100" b="1" dirty="0" smtClean="0">
              <a:solidFill>
                <a:srgbClr val="FFFF00"/>
              </a:solidFill>
              <a:latin typeface="Arial Narrow" pitchFamily="34" charset="0"/>
            </a:endParaRPr>
          </a:p>
        </p:txBody>
      </p:sp>
      <p:sp>
        <p:nvSpPr>
          <p:cNvPr id="67" name="Rounded Rectangle 66"/>
          <p:cNvSpPr/>
          <p:nvPr/>
        </p:nvSpPr>
        <p:spPr>
          <a:xfrm rot="10800000">
            <a:off x="3048000" y="4572000"/>
            <a:ext cx="158496"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3048000" y="2362200"/>
            <a:ext cx="152400" cy="3048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p:cNvGrpSpPr/>
          <p:nvPr/>
        </p:nvGrpSpPr>
        <p:grpSpPr>
          <a:xfrm>
            <a:off x="3886200" y="2362200"/>
            <a:ext cx="1219200" cy="2590800"/>
            <a:chOff x="3886200" y="2362200"/>
            <a:chExt cx="1219200" cy="2590800"/>
          </a:xfrm>
        </p:grpSpPr>
        <p:sp>
          <p:nvSpPr>
            <p:cNvPr id="73" name="Rounded Rectangle 72"/>
            <p:cNvSpPr/>
            <p:nvPr/>
          </p:nvSpPr>
          <p:spPr>
            <a:xfrm>
              <a:off x="4343400" y="2362200"/>
              <a:ext cx="152400"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rot="10800000">
              <a:off x="43434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3886200" y="2667000"/>
              <a:ext cx="1219200" cy="16764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r>
                <a:rPr lang="en-US" sz="1100" b="1" dirty="0" smtClean="0">
                  <a:latin typeface="Arial Narrow" pitchFamily="34" charset="0"/>
                </a:rPr>
                <a:t>Pre-Meeting Ethics Review</a:t>
              </a:r>
            </a:p>
            <a:p>
              <a:pPr>
                <a:buFont typeface="Wingdings" pitchFamily="2" charset="2"/>
                <a:buChar char="v"/>
              </a:pPr>
              <a:r>
                <a:rPr lang="en-US" sz="1100" b="1" dirty="0" smtClean="0">
                  <a:latin typeface="Arial Narrow" pitchFamily="34" charset="0"/>
                </a:rPr>
                <a:t>Public Notifications: Recusals, Waivers</a:t>
              </a:r>
            </a:p>
            <a:p>
              <a:pPr>
                <a:buFont typeface="Wingdings" pitchFamily="2" charset="2"/>
                <a:buChar char="v"/>
              </a:pPr>
              <a:r>
                <a:rPr lang="en-US" sz="1100" b="1" dirty="0" smtClean="0">
                  <a:latin typeface="Arial Narrow" pitchFamily="34" charset="0"/>
                </a:rPr>
                <a:t>Meeting Minutes</a:t>
              </a:r>
            </a:p>
          </p:txBody>
        </p:sp>
      </p:grpSp>
      <p:grpSp>
        <p:nvGrpSpPr>
          <p:cNvPr id="78" name="Group 77"/>
          <p:cNvGrpSpPr/>
          <p:nvPr/>
        </p:nvGrpSpPr>
        <p:grpSpPr>
          <a:xfrm>
            <a:off x="5181600" y="2362200"/>
            <a:ext cx="1219200" cy="2590800"/>
            <a:chOff x="3886200" y="2362200"/>
            <a:chExt cx="1219200" cy="2590800"/>
          </a:xfrm>
        </p:grpSpPr>
        <p:sp>
          <p:nvSpPr>
            <p:cNvPr id="79" name="Rounded Rectangle 78"/>
            <p:cNvSpPr/>
            <p:nvPr/>
          </p:nvSpPr>
          <p:spPr>
            <a:xfrm>
              <a:off x="4343400" y="2362200"/>
              <a:ext cx="152400"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ounded Rectangle 79"/>
            <p:cNvSpPr/>
            <p:nvPr/>
          </p:nvSpPr>
          <p:spPr>
            <a:xfrm rot="10800000">
              <a:off x="43434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886200" y="2667000"/>
              <a:ext cx="1219200" cy="16764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endParaRPr lang="en-US" sz="1100" b="1" dirty="0" smtClean="0">
                <a:latin typeface="Arial Narrow" pitchFamily="34" charset="0"/>
              </a:endParaRPr>
            </a:p>
          </p:txBody>
        </p:sp>
      </p:grpSp>
      <p:sp>
        <p:nvSpPr>
          <p:cNvPr id="12" name="Right Arrow 11"/>
          <p:cNvSpPr/>
          <p:nvPr/>
        </p:nvSpPr>
        <p:spPr>
          <a:xfrm>
            <a:off x="3810000" y="4191000"/>
            <a:ext cx="5334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smtClean="0">
              <a:solidFill>
                <a:schemeClr val="tx1"/>
              </a:solidFill>
              <a:latin typeface="Arial Narrow" pitchFamily="34" charset="0"/>
            </a:endParaRPr>
          </a:p>
          <a:p>
            <a:pPr algn="ctr"/>
            <a:endParaRPr lang="en-US" sz="900" b="1" dirty="0" smtClean="0">
              <a:solidFill>
                <a:schemeClr val="tx1"/>
              </a:solidFill>
              <a:latin typeface="Arial Narrow" pitchFamily="34" charset="0"/>
            </a:endParaRPr>
          </a:p>
          <a:p>
            <a:pPr algn="ctr"/>
            <a:r>
              <a:rPr lang="en-US" sz="1100" b="1" dirty="0" smtClean="0">
                <a:solidFill>
                  <a:schemeClr val="tx1"/>
                </a:solidFill>
                <a:latin typeface="Arial Narrow" pitchFamily="34" charset="0"/>
              </a:rPr>
              <a:t>Member Appointments Continue, are Renewed, or End, or New Members Appointed  </a:t>
            </a:r>
          </a:p>
          <a:p>
            <a:pPr algn="ctr"/>
            <a:endParaRPr lang="en-US" dirty="0"/>
          </a:p>
        </p:txBody>
      </p:sp>
      <p:sp>
        <p:nvSpPr>
          <p:cNvPr id="82" name="Rectangle 81"/>
          <p:cNvSpPr/>
          <p:nvPr/>
        </p:nvSpPr>
        <p:spPr>
          <a:xfrm>
            <a:off x="5181600" y="2971799"/>
            <a:ext cx="1219200" cy="769441"/>
          </a:xfrm>
          <a:prstGeom prst="rect">
            <a:avLst/>
          </a:prstGeom>
        </p:spPr>
        <p:txBody>
          <a:bodyPr wrap="square" lIns="18288" rIns="18288">
            <a:spAutoFit/>
          </a:bodyPr>
          <a:lstStyle/>
          <a:p>
            <a:pPr>
              <a:buSzPct val="75000"/>
              <a:buFont typeface="Wingdings" pitchFamily="2" charset="2"/>
              <a:buChar char="v"/>
            </a:pPr>
            <a:r>
              <a:rPr lang="en-US" sz="1100" b="1" dirty="0" smtClean="0">
                <a:latin typeface="Arial Narrow" pitchFamily="34" charset="0"/>
              </a:rPr>
              <a:t>GSA FACA Annual Review</a:t>
            </a:r>
          </a:p>
          <a:p>
            <a:pPr>
              <a:buSzPct val="75000"/>
              <a:buFont typeface="Wingdings" pitchFamily="2" charset="2"/>
              <a:buChar char="v"/>
            </a:pPr>
            <a:r>
              <a:rPr lang="en-US" sz="1100" b="1" dirty="0" smtClean="0">
                <a:latin typeface="Arial Narrow" pitchFamily="34" charset="0"/>
              </a:rPr>
              <a:t>Agency Head Role</a:t>
            </a:r>
          </a:p>
          <a:p>
            <a:pPr>
              <a:buSzPct val="75000"/>
              <a:buFont typeface="Wingdings" pitchFamily="2" charset="2"/>
              <a:buChar char="v"/>
            </a:pPr>
            <a:r>
              <a:rPr lang="en-US" sz="1100" b="1" dirty="0" smtClean="0">
                <a:latin typeface="Arial Narrow" pitchFamily="34" charset="0"/>
              </a:rPr>
              <a:t>FACA Database</a:t>
            </a:r>
            <a:endParaRPr lang="en-US" sz="1100" b="1" dirty="0" smtClean="0">
              <a:solidFill>
                <a:srgbClr val="FFFF00"/>
              </a:solidFill>
              <a:latin typeface="Arial Narrow" pitchFamily="34" charset="0"/>
            </a:endParaRPr>
          </a:p>
        </p:txBody>
      </p:sp>
      <p:grpSp>
        <p:nvGrpSpPr>
          <p:cNvPr id="83" name="Group 82"/>
          <p:cNvGrpSpPr/>
          <p:nvPr/>
        </p:nvGrpSpPr>
        <p:grpSpPr>
          <a:xfrm>
            <a:off x="6477000" y="2362200"/>
            <a:ext cx="1219200" cy="2590800"/>
            <a:chOff x="3886200" y="2362200"/>
            <a:chExt cx="1219200" cy="2590800"/>
          </a:xfrm>
        </p:grpSpPr>
        <p:sp>
          <p:nvSpPr>
            <p:cNvPr id="84" name="Rounded Rectangle 83"/>
            <p:cNvSpPr/>
            <p:nvPr/>
          </p:nvSpPr>
          <p:spPr>
            <a:xfrm>
              <a:off x="4343400" y="2362200"/>
              <a:ext cx="152400"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84"/>
            <p:cNvSpPr/>
            <p:nvPr/>
          </p:nvSpPr>
          <p:spPr>
            <a:xfrm rot="10800000">
              <a:off x="43434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886200" y="2667000"/>
              <a:ext cx="1219200" cy="16764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endParaRPr lang="en-US" sz="1100" b="1" dirty="0" smtClean="0">
                <a:latin typeface="Arial Narrow" pitchFamily="34" charset="0"/>
              </a:endParaRPr>
            </a:p>
          </p:txBody>
        </p:sp>
      </p:grpSp>
      <p:sp>
        <p:nvSpPr>
          <p:cNvPr id="87" name="Rectangle 86"/>
          <p:cNvSpPr/>
          <p:nvPr/>
        </p:nvSpPr>
        <p:spPr>
          <a:xfrm>
            <a:off x="6477000" y="3200400"/>
            <a:ext cx="1219200" cy="600164"/>
          </a:xfrm>
          <a:prstGeom prst="rect">
            <a:avLst/>
          </a:prstGeom>
        </p:spPr>
        <p:txBody>
          <a:bodyPr wrap="square">
            <a:spAutoFit/>
          </a:bodyPr>
          <a:lstStyle/>
          <a:p>
            <a:pPr>
              <a:buSzPct val="75000"/>
              <a:buFont typeface="Wingdings" pitchFamily="2" charset="2"/>
              <a:buChar char="v"/>
            </a:pPr>
            <a:r>
              <a:rPr lang="en-US" sz="1100" b="1" dirty="0" smtClean="0">
                <a:latin typeface="Arial Narrow" pitchFamily="34" charset="0"/>
              </a:rPr>
              <a:t>Committee Independent Advice</a:t>
            </a:r>
          </a:p>
        </p:txBody>
      </p:sp>
      <p:cxnSp>
        <p:nvCxnSpPr>
          <p:cNvPr id="91" name="Straight Arrow Connector 90"/>
          <p:cNvCxnSpPr/>
          <p:nvPr/>
        </p:nvCxnSpPr>
        <p:spPr>
          <a:xfrm rot="-1560000">
            <a:off x="7528375" y="1743208"/>
            <a:ext cx="304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560000">
            <a:off x="7528376" y="1895608"/>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340000">
            <a:off x="7928957" y="1114024"/>
            <a:ext cx="301752"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2934834" y="959084"/>
            <a:ext cx="515721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6140000">
            <a:off x="2799818" y="1164309"/>
            <a:ext cx="347472"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518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p:cNvSpPr/>
          <p:nvPr/>
        </p:nvSpPr>
        <p:spPr>
          <a:xfrm>
            <a:off x="5" y="457200"/>
            <a:ext cx="9143995" cy="2743200"/>
          </a:xfrm>
          <a:prstGeom prst="rightArrow">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37" name="Freeform 36"/>
          <p:cNvSpPr/>
          <p:nvPr/>
        </p:nvSpPr>
        <p:spPr>
          <a:xfrm>
            <a:off x="7772400" y="1905000"/>
            <a:ext cx="1219200" cy="484632"/>
          </a:xfrm>
          <a:custGeom>
            <a:avLst/>
            <a:gdLst>
              <a:gd name="connsiteX0" fmla="*/ 0 w 1052360"/>
              <a:gd name="connsiteY0" fmla="*/ 96522 h 579122"/>
              <a:gd name="connsiteX1" fmla="*/ 28271 w 1052360"/>
              <a:gd name="connsiteY1" fmla="*/ 28271 h 579122"/>
              <a:gd name="connsiteX2" fmla="*/ 96522 w 1052360"/>
              <a:gd name="connsiteY2" fmla="*/ 0 h 579122"/>
              <a:gd name="connsiteX3" fmla="*/ 955838 w 1052360"/>
              <a:gd name="connsiteY3" fmla="*/ 0 h 579122"/>
              <a:gd name="connsiteX4" fmla="*/ 1024089 w 1052360"/>
              <a:gd name="connsiteY4" fmla="*/ 28271 h 579122"/>
              <a:gd name="connsiteX5" fmla="*/ 1052360 w 1052360"/>
              <a:gd name="connsiteY5" fmla="*/ 96522 h 579122"/>
              <a:gd name="connsiteX6" fmla="*/ 1052360 w 1052360"/>
              <a:gd name="connsiteY6" fmla="*/ 482600 h 579122"/>
              <a:gd name="connsiteX7" fmla="*/ 1024089 w 1052360"/>
              <a:gd name="connsiteY7" fmla="*/ 550851 h 579122"/>
              <a:gd name="connsiteX8" fmla="*/ 955838 w 1052360"/>
              <a:gd name="connsiteY8" fmla="*/ 579122 h 579122"/>
              <a:gd name="connsiteX9" fmla="*/ 96522 w 1052360"/>
              <a:gd name="connsiteY9" fmla="*/ 579122 h 579122"/>
              <a:gd name="connsiteX10" fmla="*/ 28271 w 1052360"/>
              <a:gd name="connsiteY10" fmla="*/ 550851 h 579122"/>
              <a:gd name="connsiteX11" fmla="*/ 0 w 1052360"/>
              <a:gd name="connsiteY11" fmla="*/ 482600 h 579122"/>
              <a:gd name="connsiteX12" fmla="*/ 0 w 1052360"/>
              <a:gd name="connsiteY12" fmla="*/ 96522 h 57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360" h="579122">
                <a:moveTo>
                  <a:pt x="0" y="96522"/>
                </a:moveTo>
                <a:cubicBezTo>
                  <a:pt x="0" y="70923"/>
                  <a:pt x="10169" y="46372"/>
                  <a:pt x="28271" y="28271"/>
                </a:cubicBezTo>
                <a:cubicBezTo>
                  <a:pt x="46372" y="10170"/>
                  <a:pt x="70923" y="0"/>
                  <a:pt x="96522" y="0"/>
                </a:cubicBezTo>
                <a:lnTo>
                  <a:pt x="955838" y="0"/>
                </a:lnTo>
                <a:cubicBezTo>
                  <a:pt x="981437" y="0"/>
                  <a:pt x="1005988" y="10169"/>
                  <a:pt x="1024089" y="28271"/>
                </a:cubicBezTo>
                <a:cubicBezTo>
                  <a:pt x="1042190" y="46372"/>
                  <a:pt x="1052360" y="70923"/>
                  <a:pt x="1052360" y="96522"/>
                </a:cubicBezTo>
                <a:lnTo>
                  <a:pt x="1052360" y="482600"/>
                </a:lnTo>
                <a:cubicBezTo>
                  <a:pt x="1052360" y="508199"/>
                  <a:pt x="1042191" y="532750"/>
                  <a:pt x="1024089" y="550851"/>
                </a:cubicBezTo>
                <a:cubicBezTo>
                  <a:pt x="1005988" y="568952"/>
                  <a:pt x="981437" y="579122"/>
                  <a:pt x="955838" y="579122"/>
                </a:cubicBezTo>
                <a:lnTo>
                  <a:pt x="96522" y="579122"/>
                </a:lnTo>
                <a:cubicBezTo>
                  <a:pt x="70923" y="579122"/>
                  <a:pt x="46372" y="568953"/>
                  <a:pt x="28271" y="550851"/>
                </a:cubicBezTo>
                <a:cubicBezTo>
                  <a:pt x="10170" y="532750"/>
                  <a:pt x="0" y="508199"/>
                  <a:pt x="0" y="482600"/>
                </a:cubicBezTo>
                <a:lnTo>
                  <a:pt x="0" y="96522"/>
                </a:ln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91440" tIns="27432" rIns="9144" bIns="81610" numCol="1" spcCol="1270" anchor="ctr" anchorCtr="0">
            <a:noAutofit/>
          </a:bodyPr>
          <a:lstStyle/>
          <a:p>
            <a:pPr lvl="0" algn="ctr" defTabSz="622300">
              <a:lnSpc>
                <a:spcPct val="90000"/>
              </a:lnSpc>
              <a:spcBef>
                <a:spcPct val="0"/>
              </a:spcBef>
              <a:spcAft>
                <a:spcPct val="35000"/>
              </a:spcAft>
            </a:pPr>
            <a:r>
              <a:rPr lang="en-US" sz="1600" kern="1200" baseline="0" dirty="0" smtClean="0">
                <a:solidFill>
                  <a:schemeClr val="bg1"/>
                </a:solidFill>
              </a:rPr>
              <a:t>Terminate</a:t>
            </a:r>
            <a:endParaRPr lang="en-US" sz="1600" kern="1200" baseline="0" dirty="0">
              <a:solidFill>
                <a:schemeClr val="bg1"/>
              </a:solidFill>
            </a:endParaRPr>
          </a:p>
        </p:txBody>
      </p:sp>
      <p:sp>
        <p:nvSpPr>
          <p:cNvPr id="38" name="Freeform 37"/>
          <p:cNvSpPr/>
          <p:nvPr/>
        </p:nvSpPr>
        <p:spPr>
          <a:xfrm>
            <a:off x="7772400" y="1295400"/>
            <a:ext cx="1219200" cy="487686"/>
          </a:xfrm>
          <a:custGeom>
            <a:avLst/>
            <a:gdLst>
              <a:gd name="connsiteX0" fmla="*/ 0 w 1007167"/>
              <a:gd name="connsiteY0" fmla="*/ 81283 h 487686"/>
              <a:gd name="connsiteX1" fmla="*/ 23807 w 1007167"/>
              <a:gd name="connsiteY1" fmla="*/ 23807 h 487686"/>
              <a:gd name="connsiteX2" fmla="*/ 81283 w 1007167"/>
              <a:gd name="connsiteY2" fmla="*/ 0 h 487686"/>
              <a:gd name="connsiteX3" fmla="*/ 925884 w 1007167"/>
              <a:gd name="connsiteY3" fmla="*/ 0 h 487686"/>
              <a:gd name="connsiteX4" fmla="*/ 983360 w 1007167"/>
              <a:gd name="connsiteY4" fmla="*/ 23807 h 487686"/>
              <a:gd name="connsiteX5" fmla="*/ 1007167 w 1007167"/>
              <a:gd name="connsiteY5" fmla="*/ 81283 h 487686"/>
              <a:gd name="connsiteX6" fmla="*/ 1007167 w 1007167"/>
              <a:gd name="connsiteY6" fmla="*/ 406403 h 487686"/>
              <a:gd name="connsiteX7" fmla="*/ 983360 w 1007167"/>
              <a:gd name="connsiteY7" fmla="*/ 463879 h 487686"/>
              <a:gd name="connsiteX8" fmla="*/ 925884 w 1007167"/>
              <a:gd name="connsiteY8" fmla="*/ 487686 h 487686"/>
              <a:gd name="connsiteX9" fmla="*/ 81283 w 1007167"/>
              <a:gd name="connsiteY9" fmla="*/ 487686 h 487686"/>
              <a:gd name="connsiteX10" fmla="*/ 23807 w 1007167"/>
              <a:gd name="connsiteY10" fmla="*/ 463879 h 487686"/>
              <a:gd name="connsiteX11" fmla="*/ 0 w 1007167"/>
              <a:gd name="connsiteY11" fmla="*/ 406403 h 487686"/>
              <a:gd name="connsiteX12" fmla="*/ 0 w 1007167"/>
              <a:gd name="connsiteY12" fmla="*/ 81283 h 48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167" h="487686">
                <a:moveTo>
                  <a:pt x="0" y="81283"/>
                </a:moveTo>
                <a:cubicBezTo>
                  <a:pt x="0" y="59725"/>
                  <a:pt x="8564" y="39051"/>
                  <a:pt x="23807" y="23807"/>
                </a:cubicBezTo>
                <a:cubicBezTo>
                  <a:pt x="39051" y="8563"/>
                  <a:pt x="59725" y="0"/>
                  <a:pt x="81283" y="0"/>
                </a:cubicBezTo>
                <a:lnTo>
                  <a:pt x="925884" y="0"/>
                </a:lnTo>
                <a:cubicBezTo>
                  <a:pt x="947442" y="0"/>
                  <a:pt x="968116" y="8564"/>
                  <a:pt x="983360" y="23807"/>
                </a:cubicBezTo>
                <a:cubicBezTo>
                  <a:pt x="998604" y="39051"/>
                  <a:pt x="1007167" y="59725"/>
                  <a:pt x="1007167" y="81283"/>
                </a:cubicBezTo>
                <a:lnTo>
                  <a:pt x="1007167" y="406403"/>
                </a:lnTo>
                <a:cubicBezTo>
                  <a:pt x="1007167" y="427961"/>
                  <a:pt x="998603" y="448635"/>
                  <a:pt x="983360" y="463879"/>
                </a:cubicBezTo>
                <a:cubicBezTo>
                  <a:pt x="968116" y="479123"/>
                  <a:pt x="947442" y="487686"/>
                  <a:pt x="925884" y="487686"/>
                </a:cubicBezTo>
                <a:lnTo>
                  <a:pt x="81283" y="487686"/>
                </a:lnTo>
                <a:cubicBezTo>
                  <a:pt x="59725" y="487686"/>
                  <a:pt x="39051" y="479122"/>
                  <a:pt x="23807" y="463879"/>
                </a:cubicBezTo>
                <a:cubicBezTo>
                  <a:pt x="8563" y="448635"/>
                  <a:pt x="0" y="427961"/>
                  <a:pt x="0" y="406403"/>
                </a:cubicBezTo>
                <a:lnTo>
                  <a:pt x="0" y="81283"/>
                </a:ln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23807" tIns="84767" rIns="23807" bIns="84767" numCol="1" spcCol="1270" anchor="ctr" anchorCtr="0">
            <a:noAutofit/>
          </a:bodyPr>
          <a:lstStyle/>
          <a:p>
            <a:pPr lvl="0" algn="ctr" defTabSz="711200">
              <a:lnSpc>
                <a:spcPct val="90000"/>
              </a:lnSpc>
              <a:spcBef>
                <a:spcPct val="0"/>
              </a:spcBef>
            </a:pPr>
            <a:r>
              <a:rPr lang="en-US" sz="1600" kern="1200" baseline="0" dirty="0" smtClean="0">
                <a:solidFill>
                  <a:schemeClr val="bg1"/>
                </a:solidFill>
              </a:rPr>
              <a:t>Renew</a:t>
            </a:r>
            <a:endParaRPr lang="en-US" sz="1600" kern="1200" baseline="0" dirty="0">
              <a:solidFill>
                <a:schemeClr val="bg1"/>
              </a:solidFill>
            </a:endParaRPr>
          </a:p>
        </p:txBody>
      </p:sp>
      <p:sp>
        <p:nvSpPr>
          <p:cNvPr id="4" name="TextBox 3"/>
          <p:cNvSpPr txBox="1"/>
          <p:nvPr/>
        </p:nvSpPr>
        <p:spPr>
          <a:xfrm>
            <a:off x="457200" y="0"/>
            <a:ext cx="8229600" cy="584775"/>
          </a:xfrm>
          <a:prstGeom prst="rect">
            <a:avLst/>
          </a:prstGeom>
          <a:noFill/>
        </p:spPr>
        <p:txBody>
          <a:bodyPr wrap="square" rtlCol="0">
            <a:spAutoFit/>
          </a:bodyPr>
          <a:lstStyle/>
          <a:p>
            <a:pPr algn="ctr"/>
            <a:r>
              <a:rPr lang="en-US" sz="3200" dirty="0" smtClean="0"/>
              <a:t>Life Cycle of a FACA Committee</a:t>
            </a:r>
            <a:endParaRPr lang="en-US" sz="3200" dirty="0"/>
          </a:p>
        </p:txBody>
      </p:sp>
      <p:grpSp>
        <p:nvGrpSpPr>
          <p:cNvPr id="29" name="Group 28"/>
          <p:cNvGrpSpPr/>
          <p:nvPr/>
        </p:nvGrpSpPr>
        <p:grpSpPr>
          <a:xfrm>
            <a:off x="0" y="4130040"/>
            <a:ext cx="9143997" cy="2743200"/>
            <a:chOff x="0" y="4114800"/>
            <a:chExt cx="9143997" cy="2743200"/>
          </a:xfrm>
        </p:grpSpPr>
        <p:sp>
          <p:nvSpPr>
            <p:cNvPr id="39" name="Right Arrow 38"/>
            <p:cNvSpPr/>
            <p:nvPr/>
          </p:nvSpPr>
          <p:spPr>
            <a:xfrm>
              <a:off x="2" y="4114800"/>
              <a:ext cx="9143995" cy="2743200"/>
            </a:xfrm>
            <a:prstGeom prst="rightArrow">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40" name="Freeform 39"/>
            <p:cNvSpPr/>
            <p:nvPr/>
          </p:nvSpPr>
          <p:spPr>
            <a:xfrm>
              <a:off x="0" y="4953000"/>
              <a:ext cx="1097280" cy="1097280"/>
            </a:xfrm>
            <a:custGeom>
              <a:avLst/>
              <a:gdLst>
                <a:gd name="connsiteX0" fmla="*/ 0 w 1118977"/>
                <a:gd name="connsiteY0" fmla="*/ 177803 h 1066797"/>
                <a:gd name="connsiteX1" fmla="*/ 52077 w 1118977"/>
                <a:gd name="connsiteY1" fmla="*/ 52077 h 1066797"/>
                <a:gd name="connsiteX2" fmla="*/ 177803 w 1118977"/>
                <a:gd name="connsiteY2" fmla="*/ 0 h 1066797"/>
                <a:gd name="connsiteX3" fmla="*/ 941174 w 1118977"/>
                <a:gd name="connsiteY3" fmla="*/ 0 h 1066797"/>
                <a:gd name="connsiteX4" fmla="*/ 1066900 w 1118977"/>
                <a:gd name="connsiteY4" fmla="*/ 52077 h 1066797"/>
                <a:gd name="connsiteX5" fmla="*/ 1118977 w 1118977"/>
                <a:gd name="connsiteY5" fmla="*/ 177803 h 1066797"/>
                <a:gd name="connsiteX6" fmla="*/ 1118977 w 1118977"/>
                <a:gd name="connsiteY6" fmla="*/ 888994 h 1066797"/>
                <a:gd name="connsiteX7" fmla="*/ 1066900 w 1118977"/>
                <a:gd name="connsiteY7" fmla="*/ 1014720 h 1066797"/>
                <a:gd name="connsiteX8" fmla="*/ 941174 w 1118977"/>
                <a:gd name="connsiteY8" fmla="*/ 1066797 h 1066797"/>
                <a:gd name="connsiteX9" fmla="*/ 177803 w 1118977"/>
                <a:gd name="connsiteY9" fmla="*/ 1066797 h 1066797"/>
                <a:gd name="connsiteX10" fmla="*/ 52077 w 1118977"/>
                <a:gd name="connsiteY10" fmla="*/ 1014720 h 1066797"/>
                <a:gd name="connsiteX11" fmla="*/ 0 w 1118977"/>
                <a:gd name="connsiteY11" fmla="*/ 888994 h 1066797"/>
                <a:gd name="connsiteX12" fmla="*/ 0 w 1118977"/>
                <a:gd name="connsiteY12" fmla="*/ 177803 h 10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8977" h="1066797">
                  <a:moveTo>
                    <a:pt x="0" y="177803"/>
                  </a:moveTo>
                  <a:cubicBezTo>
                    <a:pt x="0" y="130647"/>
                    <a:pt x="18733" y="85422"/>
                    <a:pt x="52077" y="52077"/>
                  </a:cubicBezTo>
                  <a:cubicBezTo>
                    <a:pt x="85422" y="18733"/>
                    <a:pt x="130647" y="0"/>
                    <a:pt x="177803" y="0"/>
                  </a:cubicBezTo>
                  <a:lnTo>
                    <a:pt x="941174" y="0"/>
                  </a:lnTo>
                  <a:cubicBezTo>
                    <a:pt x="988330" y="0"/>
                    <a:pt x="1033555" y="18733"/>
                    <a:pt x="1066900" y="52077"/>
                  </a:cubicBezTo>
                  <a:cubicBezTo>
                    <a:pt x="1100244" y="85422"/>
                    <a:pt x="1118977" y="130647"/>
                    <a:pt x="1118977" y="177803"/>
                  </a:cubicBezTo>
                  <a:lnTo>
                    <a:pt x="1118977" y="888994"/>
                  </a:lnTo>
                  <a:cubicBezTo>
                    <a:pt x="1118977" y="936150"/>
                    <a:pt x="1100244" y="981375"/>
                    <a:pt x="1066900" y="1014720"/>
                  </a:cubicBezTo>
                  <a:cubicBezTo>
                    <a:pt x="1033555" y="1048065"/>
                    <a:pt x="988331" y="1066797"/>
                    <a:pt x="941174" y="1066797"/>
                  </a:cubicBezTo>
                  <a:lnTo>
                    <a:pt x="177803" y="1066797"/>
                  </a:lnTo>
                  <a:cubicBezTo>
                    <a:pt x="130647" y="1066797"/>
                    <a:pt x="85422" y="1048064"/>
                    <a:pt x="52077" y="1014720"/>
                  </a:cubicBezTo>
                  <a:cubicBezTo>
                    <a:pt x="18732" y="981375"/>
                    <a:pt x="0" y="936151"/>
                    <a:pt x="0" y="888994"/>
                  </a:cubicBezTo>
                  <a:lnTo>
                    <a:pt x="0" y="177803"/>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3037" tIns="113037" rIns="113037" bIns="113037"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Engage Ethics Staff</a:t>
              </a:r>
              <a:endParaRPr lang="en-US" sz="1600" kern="1200" dirty="0">
                <a:solidFill>
                  <a:schemeClr val="bg1"/>
                </a:solidFill>
              </a:endParaRPr>
            </a:p>
          </p:txBody>
        </p:sp>
        <p:sp>
          <p:nvSpPr>
            <p:cNvPr id="43" name="Freeform 42"/>
            <p:cNvSpPr/>
            <p:nvPr/>
          </p:nvSpPr>
          <p:spPr>
            <a:xfrm>
              <a:off x="1295400" y="4953000"/>
              <a:ext cx="1097280" cy="1097280"/>
            </a:xfrm>
            <a:custGeom>
              <a:avLst/>
              <a:gdLst>
                <a:gd name="connsiteX0" fmla="*/ 0 w 1118977"/>
                <a:gd name="connsiteY0" fmla="*/ 172651 h 1035887"/>
                <a:gd name="connsiteX1" fmla="*/ 50568 w 1118977"/>
                <a:gd name="connsiteY1" fmla="*/ 50568 h 1035887"/>
                <a:gd name="connsiteX2" fmla="*/ 172651 w 1118977"/>
                <a:gd name="connsiteY2" fmla="*/ 0 h 1035887"/>
                <a:gd name="connsiteX3" fmla="*/ 946326 w 1118977"/>
                <a:gd name="connsiteY3" fmla="*/ 0 h 1035887"/>
                <a:gd name="connsiteX4" fmla="*/ 1068409 w 1118977"/>
                <a:gd name="connsiteY4" fmla="*/ 50568 h 1035887"/>
                <a:gd name="connsiteX5" fmla="*/ 1118977 w 1118977"/>
                <a:gd name="connsiteY5" fmla="*/ 172651 h 1035887"/>
                <a:gd name="connsiteX6" fmla="*/ 1118977 w 1118977"/>
                <a:gd name="connsiteY6" fmla="*/ 863236 h 1035887"/>
                <a:gd name="connsiteX7" fmla="*/ 1068409 w 1118977"/>
                <a:gd name="connsiteY7" fmla="*/ 985319 h 1035887"/>
                <a:gd name="connsiteX8" fmla="*/ 946326 w 1118977"/>
                <a:gd name="connsiteY8" fmla="*/ 1035887 h 1035887"/>
                <a:gd name="connsiteX9" fmla="*/ 172651 w 1118977"/>
                <a:gd name="connsiteY9" fmla="*/ 1035887 h 1035887"/>
                <a:gd name="connsiteX10" fmla="*/ 50568 w 1118977"/>
                <a:gd name="connsiteY10" fmla="*/ 985319 h 1035887"/>
                <a:gd name="connsiteX11" fmla="*/ 0 w 1118977"/>
                <a:gd name="connsiteY11" fmla="*/ 863236 h 1035887"/>
                <a:gd name="connsiteX12" fmla="*/ 0 w 1118977"/>
                <a:gd name="connsiteY12" fmla="*/ 172651 h 103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8977" h="1035887">
                  <a:moveTo>
                    <a:pt x="0" y="172651"/>
                  </a:moveTo>
                  <a:cubicBezTo>
                    <a:pt x="0" y="126861"/>
                    <a:pt x="18190" y="82947"/>
                    <a:pt x="50568" y="50568"/>
                  </a:cubicBezTo>
                  <a:cubicBezTo>
                    <a:pt x="82946" y="18190"/>
                    <a:pt x="126861" y="0"/>
                    <a:pt x="172651" y="0"/>
                  </a:cubicBezTo>
                  <a:lnTo>
                    <a:pt x="946326" y="0"/>
                  </a:lnTo>
                  <a:cubicBezTo>
                    <a:pt x="992116" y="0"/>
                    <a:pt x="1036030" y="18190"/>
                    <a:pt x="1068409" y="50568"/>
                  </a:cubicBezTo>
                  <a:cubicBezTo>
                    <a:pt x="1100787" y="82946"/>
                    <a:pt x="1118977" y="126861"/>
                    <a:pt x="1118977" y="172651"/>
                  </a:cubicBezTo>
                  <a:lnTo>
                    <a:pt x="1118977" y="863236"/>
                  </a:lnTo>
                  <a:cubicBezTo>
                    <a:pt x="1118977" y="909026"/>
                    <a:pt x="1100787" y="952940"/>
                    <a:pt x="1068409" y="985319"/>
                  </a:cubicBezTo>
                  <a:cubicBezTo>
                    <a:pt x="1036031" y="1017697"/>
                    <a:pt x="992116" y="1035887"/>
                    <a:pt x="946326" y="1035887"/>
                  </a:cubicBezTo>
                  <a:lnTo>
                    <a:pt x="172651" y="1035887"/>
                  </a:lnTo>
                  <a:cubicBezTo>
                    <a:pt x="126861" y="1035887"/>
                    <a:pt x="82947" y="1017697"/>
                    <a:pt x="50568" y="985319"/>
                  </a:cubicBezTo>
                  <a:cubicBezTo>
                    <a:pt x="18190" y="952941"/>
                    <a:pt x="0" y="909026"/>
                    <a:pt x="0" y="863236"/>
                  </a:cubicBezTo>
                  <a:lnTo>
                    <a:pt x="0" y="172651"/>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1528" tIns="111528" rIns="111528" bIns="111528"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Coordi-nate with Ethics Staff</a:t>
              </a:r>
              <a:endParaRPr lang="en-US" sz="1600" kern="1200" dirty="0">
                <a:solidFill>
                  <a:schemeClr val="bg1"/>
                </a:solidFill>
              </a:endParaRPr>
            </a:p>
          </p:txBody>
        </p:sp>
        <p:sp>
          <p:nvSpPr>
            <p:cNvPr id="44" name="Freeform 43"/>
            <p:cNvSpPr/>
            <p:nvPr/>
          </p:nvSpPr>
          <p:spPr>
            <a:xfrm>
              <a:off x="2590800" y="4953000"/>
              <a:ext cx="1097280" cy="1097280"/>
            </a:xfrm>
            <a:custGeom>
              <a:avLst/>
              <a:gdLst>
                <a:gd name="connsiteX0" fmla="*/ 0 w 1226513"/>
                <a:gd name="connsiteY0" fmla="*/ 182884 h 1097280"/>
                <a:gd name="connsiteX1" fmla="*/ 53566 w 1226513"/>
                <a:gd name="connsiteY1" fmla="*/ 53566 h 1097280"/>
                <a:gd name="connsiteX2" fmla="*/ 182885 w 1226513"/>
                <a:gd name="connsiteY2" fmla="*/ 1 h 1097280"/>
                <a:gd name="connsiteX3" fmla="*/ 1043629 w 1226513"/>
                <a:gd name="connsiteY3" fmla="*/ 0 h 1097280"/>
                <a:gd name="connsiteX4" fmla="*/ 1172947 w 1226513"/>
                <a:gd name="connsiteY4" fmla="*/ 53566 h 1097280"/>
                <a:gd name="connsiteX5" fmla="*/ 1226512 w 1226513"/>
                <a:gd name="connsiteY5" fmla="*/ 182885 h 1097280"/>
                <a:gd name="connsiteX6" fmla="*/ 1226513 w 1226513"/>
                <a:gd name="connsiteY6" fmla="*/ 914396 h 1097280"/>
                <a:gd name="connsiteX7" fmla="*/ 1172947 w 1226513"/>
                <a:gd name="connsiteY7" fmla="*/ 1043715 h 1097280"/>
                <a:gd name="connsiteX8" fmla="*/ 1043628 w 1226513"/>
                <a:gd name="connsiteY8" fmla="*/ 1097280 h 1097280"/>
                <a:gd name="connsiteX9" fmla="*/ 182884 w 1226513"/>
                <a:gd name="connsiteY9" fmla="*/ 1097280 h 1097280"/>
                <a:gd name="connsiteX10" fmla="*/ 53565 w 1226513"/>
                <a:gd name="connsiteY10" fmla="*/ 1043714 h 1097280"/>
                <a:gd name="connsiteX11" fmla="*/ 0 w 1226513"/>
                <a:gd name="connsiteY11" fmla="*/ 914395 h 1097280"/>
                <a:gd name="connsiteX12" fmla="*/ 0 w 1226513"/>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6513" h="1097280">
                  <a:moveTo>
                    <a:pt x="0" y="182884"/>
                  </a:moveTo>
                  <a:cubicBezTo>
                    <a:pt x="0" y="134380"/>
                    <a:pt x="19268" y="87863"/>
                    <a:pt x="53566" y="53566"/>
                  </a:cubicBezTo>
                  <a:cubicBezTo>
                    <a:pt x="87863" y="19269"/>
                    <a:pt x="134381" y="1"/>
                    <a:pt x="182885" y="1"/>
                  </a:cubicBezTo>
                  <a:lnTo>
                    <a:pt x="1043629" y="0"/>
                  </a:lnTo>
                  <a:cubicBezTo>
                    <a:pt x="1092133" y="0"/>
                    <a:pt x="1138650" y="19268"/>
                    <a:pt x="1172947" y="53566"/>
                  </a:cubicBezTo>
                  <a:cubicBezTo>
                    <a:pt x="1207244" y="87863"/>
                    <a:pt x="1226512" y="134381"/>
                    <a:pt x="1226512" y="182885"/>
                  </a:cubicBezTo>
                  <a:cubicBezTo>
                    <a:pt x="1226512" y="426722"/>
                    <a:pt x="1226513" y="670559"/>
                    <a:pt x="1226513" y="914396"/>
                  </a:cubicBezTo>
                  <a:cubicBezTo>
                    <a:pt x="1226513" y="962900"/>
                    <a:pt x="1207245" y="1009417"/>
                    <a:pt x="1172947" y="1043715"/>
                  </a:cubicBezTo>
                  <a:cubicBezTo>
                    <a:pt x="1138650" y="1078012"/>
                    <a:pt x="1092132" y="1097280"/>
                    <a:pt x="1043628"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Ethics Input Critical</a:t>
              </a:r>
              <a:endParaRPr lang="en-US" sz="1600" b="1" kern="1200" dirty="0">
                <a:solidFill>
                  <a:srgbClr val="FF0000"/>
                </a:solidFill>
              </a:endParaRPr>
            </a:p>
          </p:txBody>
        </p:sp>
        <p:sp>
          <p:nvSpPr>
            <p:cNvPr id="50" name="Freeform 49"/>
            <p:cNvSpPr/>
            <p:nvPr/>
          </p:nvSpPr>
          <p:spPr>
            <a:xfrm>
              <a:off x="3886200" y="4953000"/>
              <a:ext cx="1097280" cy="1097280"/>
            </a:xfrm>
            <a:custGeom>
              <a:avLst/>
              <a:gdLst>
                <a:gd name="connsiteX0" fmla="*/ 0 w 1242276"/>
                <a:gd name="connsiteY0" fmla="*/ 182884 h 1097280"/>
                <a:gd name="connsiteX1" fmla="*/ 53566 w 1242276"/>
                <a:gd name="connsiteY1" fmla="*/ 53566 h 1097280"/>
                <a:gd name="connsiteX2" fmla="*/ 182885 w 1242276"/>
                <a:gd name="connsiteY2" fmla="*/ 1 h 1097280"/>
                <a:gd name="connsiteX3" fmla="*/ 1059392 w 1242276"/>
                <a:gd name="connsiteY3" fmla="*/ 0 h 1097280"/>
                <a:gd name="connsiteX4" fmla="*/ 1188710 w 1242276"/>
                <a:gd name="connsiteY4" fmla="*/ 53566 h 1097280"/>
                <a:gd name="connsiteX5" fmla="*/ 1242275 w 1242276"/>
                <a:gd name="connsiteY5" fmla="*/ 182885 h 1097280"/>
                <a:gd name="connsiteX6" fmla="*/ 1242276 w 1242276"/>
                <a:gd name="connsiteY6" fmla="*/ 914396 h 1097280"/>
                <a:gd name="connsiteX7" fmla="*/ 1188710 w 1242276"/>
                <a:gd name="connsiteY7" fmla="*/ 1043715 h 1097280"/>
                <a:gd name="connsiteX8" fmla="*/ 1059391 w 1242276"/>
                <a:gd name="connsiteY8" fmla="*/ 1097280 h 1097280"/>
                <a:gd name="connsiteX9" fmla="*/ 182884 w 1242276"/>
                <a:gd name="connsiteY9" fmla="*/ 1097280 h 1097280"/>
                <a:gd name="connsiteX10" fmla="*/ 53565 w 1242276"/>
                <a:gd name="connsiteY10" fmla="*/ 1043714 h 1097280"/>
                <a:gd name="connsiteX11" fmla="*/ 0 w 1242276"/>
                <a:gd name="connsiteY11" fmla="*/ 914395 h 1097280"/>
                <a:gd name="connsiteX12" fmla="*/ 0 w 1242276"/>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2276" h="1097280">
                  <a:moveTo>
                    <a:pt x="0" y="182884"/>
                  </a:moveTo>
                  <a:cubicBezTo>
                    <a:pt x="0" y="134380"/>
                    <a:pt x="19268" y="87863"/>
                    <a:pt x="53566" y="53566"/>
                  </a:cubicBezTo>
                  <a:cubicBezTo>
                    <a:pt x="87863" y="19269"/>
                    <a:pt x="134381" y="1"/>
                    <a:pt x="182885" y="1"/>
                  </a:cubicBezTo>
                  <a:lnTo>
                    <a:pt x="1059392" y="0"/>
                  </a:lnTo>
                  <a:cubicBezTo>
                    <a:pt x="1107896" y="0"/>
                    <a:pt x="1154413" y="19268"/>
                    <a:pt x="1188710" y="53566"/>
                  </a:cubicBezTo>
                  <a:cubicBezTo>
                    <a:pt x="1223007" y="87863"/>
                    <a:pt x="1242275" y="134381"/>
                    <a:pt x="1242275" y="182885"/>
                  </a:cubicBezTo>
                  <a:cubicBezTo>
                    <a:pt x="1242275" y="426722"/>
                    <a:pt x="1242276" y="670559"/>
                    <a:pt x="1242276" y="914396"/>
                  </a:cubicBezTo>
                  <a:cubicBezTo>
                    <a:pt x="1242276" y="962900"/>
                    <a:pt x="1223008" y="1009417"/>
                    <a:pt x="1188710" y="1043715"/>
                  </a:cubicBezTo>
                  <a:cubicBezTo>
                    <a:pt x="1154413" y="1078012"/>
                    <a:pt x="1107895" y="1097280"/>
                    <a:pt x="1059391"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Coordi-nate with Ethics Staff</a:t>
              </a:r>
              <a:endParaRPr lang="en-US" sz="1600" b="1" kern="1200" dirty="0">
                <a:solidFill>
                  <a:srgbClr val="FF0000"/>
                </a:solidFill>
              </a:endParaRPr>
            </a:p>
          </p:txBody>
        </p:sp>
        <p:sp>
          <p:nvSpPr>
            <p:cNvPr id="52" name="Freeform 51"/>
            <p:cNvSpPr/>
            <p:nvPr/>
          </p:nvSpPr>
          <p:spPr>
            <a:xfrm>
              <a:off x="5181600" y="4953000"/>
              <a:ext cx="1097280" cy="1097280"/>
            </a:xfrm>
            <a:custGeom>
              <a:avLst/>
              <a:gdLst>
                <a:gd name="connsiteX0" fmla="*/ 0 w 1159871"/>
                <a:gd name="connsiteY0" fmla="*/ 182884 h 1097280"/>
                <a:gd name="connsiteX1" fmla="*/ 53566 w 1159871"/>
                <a:gd name="connsiteY1" fmla="*/ 53566 h 1097280"/>
                <a:gd name="connsiteX2" fmla="*/ 182885 w 1159871"/>
                <a:gd name="connsiteY2" fmla="*/ 1 h 1097280"/>
                <a:gd name="connsiteX3" fmla="*/ 976987 w 1159871"/>
                <a:gd name="connsiteY3" fmla="*/ 0 h 1097280"/>
                <a:gd name="connsiteX4" fmla="*/ 1106305 w 1159871"/>
                <a:gd name="connsiteY4" fmla="*/ 53566 h 1097280"/>
                <a:gd name="connsiteX5" fmla="*/ 1159870 w 1159871"/>
                <a:gd name="connsiteY5" fmla="*/ 182885 h 1097280"/>
                <a:gd name="connsiteX6" fmla="*/ 1159871 w 1159871"/>
                <a:gd name="connsiteY6" fmla="*/ 914396 h 1097280"/>
                <a:gd name="connsiteX7" fmla="*/ 1106305 w 1159871"/>
                <a:gd name="connsiteY7" fmla="*/ 1043715 h 1097280"/>
                <a:gd name="connsiteX8" fmla="*/ 976986 w 1159871"/>
                <a:gd name="connsiteY8" fmla="*/ 1097280 h 1097280"/>
                <a:gd name="connsiteX9" fmla="*/ 182884 w 1159871"/>
                <a:gd name="connsiteY9" fmla="*/ 1097280 h 1097280"/>
                <a:gd name="connsiteX10" fmla="*/ 53565 w 1159871"/>
                <a:gd name="connsiteY10" fmla="*/ 1043714 h 1097280"/>
                <a:gd name="connsiteX11" fmla="*/ 0 w 1159871"/>
                <a:gd name="connsiteY11" fmla="*/ 914395 h 1097280"/>
                <a:gd name="connsiteX12" fmla="*/ 0 w 1159871"/>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871" h="1097280">
                  <a:moveTo>
                    <a:pt x="0" y="182884"/>
                  </a:moveTo>
                  <a:cubicBezTo>
                    <a:pt x="0" y="134380"/>
                    <a:pt x="19268" y="87863"/>
                    <a:pt x="53566" y="53566"/>
                  </a:cubicBezTo>
                  <a:cubicBezTo>
                    <a:pt x="87863" y="19269"/>
                    <a:pt x="134381" y="1"/>
                    <a:pt x="182885" y="1"/>
                  </a:cubicBezTo>
                  <a:lnTo>
                    <a:pt x="976987" y="0"/>
                  </a:lnTo>
                  <a:cubicBezTo>
                    <a:pt x="1025491" y="0"/>
                    <a:pt x="1072008" y="19268"/>
                    <a:pt x="1106305" y="53566"/>
                  </a:cubicBezTo>
                  <a:cubicBezTo>
                    <a:pt x="1140602" y="87863"/>
                    <a:pt x="1159870" y="134381"/>
                    <a:pt x="1159870" y="182885"/>
                  </a:cubicBezTo>
                  <a:cubicBezTo>
                    <a:pt x="1159870" y="426722"/>
                    <a:pt x="1159871" y="670559"/>
                    <a:pt x="1159871" y="914396"/>
                  </a:cubicBezTo>
                  <a:cubicBezTo>
                    <a:pt x="1159871" y="962900"/>
                    <a:pt x="1140603" y="1009417"/>
                    <a:pt x="1106305" y="1043715"/>
                  </a:cubicBezTo>
                  <a:cubicBezTo>
                    <a:pt x="1072008" y="1078012"/>
                    <a:pt x="1025490" y="1097280"/>
                    <a:pt x="976986"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Annual Ethics Require-ments</a:t>
              </a:r>
              <a:endParaRPr lang="en-US" sz="1600" kern="1200" dirty="0">
                <a:solidFill>
                  <a:schemeClr val="bg1"/>
                </a:solidFill>
              </a:endParaRPr>
            </a:p>
          </p:txBody>
        </p:sp>
        <p:sp>
          <p:nvSpPr>
            <p:cNvPr id="53" name="Freeform 52"/>
            <p:cNvSpPr/>
            <p:nvPr/>
          </p:nvSpPr>
          <p:spPr>
            <a:xfrm>
              <a:off x="6400800" y="4953000"/>
              <a:ext cx="1173480" cy="1097280"/>
            </a:xfrm>
            <a:custGeom>
              <a:avLst/>
              <a:gdLst>
                <a:gd name="connsiteX0" fmla="*/ 0 w 1076512"/>
                <a:gd name="connsiteY0" fmla="*/ 179422 h 1097280"/>
                <a:gd name="connsiteX1" fmla="*/ 52552 w 1076512"/>
                <a:gd name="connsiteY1" fmla="*/ 52552 h 1097280"/>
                <a:gd name="connsiteX2" fmla="*/ 179423 w 1076512"/>
                <a:gd name="connsiteY2" fmla="*/ 1 h 1097280"/>
                <a:gd name="connsiteX3" fmla="*/ 897090 w 1076512"/>
                <a:gd name="connsiteY3" fmla="*/ 0 h 1097280"/>
                <a:gd name="connsiteX4" fmla="*/ 1023960 w 1076512"/>
                <a:gd name="connsiteY4" fmla="*/ 52552 h 1097280"/>
                <a:gd name="connsiteX5" fmla="*/ 1076511 w 1076512"/>
                <a:gd name="connsiteY5" fmla="*/ 179423 h 1097280"/>
                <a:gd name="connsiteX6" fmla="*/ 1076512 w 1076512"/>
                <a:gd name="connsiteY6" fmla="*/ 917858 h 1097280"/>
                <a:gd name="connsiteX7" fmla="*/ 1023960 w 1076512"/>
                <a:gd name="connsiteY7" fmla="*/ 1044729 h 1097280"/>
                <a:gd name="connsiteX8" fmla="*/ 897089 w 1076512"/>
                <a:gd name="connsiteY8" fmla="*/ 1097280 h 1097280"/>
                <a:gd name="connsiteX9" fmla="*/ 179422 w 1076512"/>
                <a:gd name="connsiteY9" fmla="*/ 1097280 h 1097280"/>
                <a:gd name="connsiteX10" fmla="*/ 52551 w 1076512"/>
                <a:gd name="connsiteY10" fmla="*/ 1044728 h 1097280"/>
                <a:gd name="connsiteX11" fmla="*/ 0 w 1076512"/>
                <a:gd name="connsiteY11" fmla="*/ 917857 h 1097280"/>
                <a:gd name="connsiteX12" fmla="*/ 0 w 1076512"/>
                <a:gd name="connsiteY12" fmla="*/ 179422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512" h="1097280">
                  <a:moveTo>
                    <a:pt x="0" y="179422"/>
                  </a:moveTo>
                  <a:cubicBezTo>
                    <a:pt x="0" y="131836"/>
                    <a:pt x="18903" y="86200"/>
                    <a:pt x="52552" y="52552"/>
                  </a:cubicBezTo>
                  <a:cubicBezTo>
                    <a:pt x="86200" y="18904"/>
                    <a:pt x="131837" y="1"/>
                    <a:pt x="179423" y="1"/>
                  </a:cubicBezTo>
                  <a:lnTo>
                    <a:pt x="897090" y="0"/>
                  </a:lnTo>
                  <a:cubicBezTo>
                    <a:pt x="944676" y="0"/>
                    <a:pt x="990312" y="18903"/>
                    <a:pt x="1023960" y="52552"/>
                  </a:cubicBezTo>
                  <a:cubicBezTo>
                    <a:pt x="1057608" y="86200"/>
                    <a:pt x="1076511" y="131837"/>
                    <a:pt x="1076511" y="179423"/>
                  </a:cubicBezTo>
                  <a:cubicBezTo>
                    <a:pt x="1076511" y="425568"/>
                    <a:pt x="1076512" y="671713"/>
                    <a:pt x="1076512" y="917858"/>
                  </a:cubicBezTo>
                  <a:cubicBezTo>
                    <a:pt x="1076512" y="965444"/>
                    <a:pt x="1057609" y="1011080"/>
                    <a:pt x="1023960" y="1044729"/>
                  </a:cubicBezTo>
                  <a:cubicBezTo>
                    <a:pt x="990312" y="1078377"/>
                    <a:pt x="944675" y="1097280"/>
                    <a:pt x="897089" y="1097280"/>
                  </a:cubicBezTo>
                  <a:lnTo>
                    <a:pt x="179422" y="1097280"/>
                  </a:lnTo>
                  <a:cubicBezTo>
                    <a:pt x="131836" y="1097280"/>
                    <a:pt x="86200" y="1078377"/>
                    <a:pt x="52551" y="1044728"/>
                  </a:cubicBezTo>
                  <a:cubicBezTo>
                    <a:pt x="18903" y="1011080"/>
                    <a:pt x="0" y="965443"/>
                    <a:pt x="0" y="917857"/>
                  </a:cubicBezTo>
                  <a:lnTo>
                    <a:pt x="0" y="179422"/>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3511" tIns="113511" rIns="113511" bIns="113511"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Potential Ethics Implica-tions</a:t>
              </a:r>
              <a:endParaRPr lang="en-US" sz="1600" kern="1200" dirty="0">
                <a:solidFill>
                  <a:schemeClr val="bg1"/>
                </a:solidFill>
              </a:endParaRPr>
            </a:p>
          </p:txBody>
        </p:sp>
        <p:sp>
          <p:nvSpPr>
            <p:cNvPr id="54" name="Freeform 53"/>
            <p:cNvSpPr/>
            <p:nvPr/>
          </p:nvSpPr>
          <p:spPr>
            <a:xfrm>
              <a:off x="7772400" y="4953000"/>
              <a:ext cx="1097280" cy="1097280"/>
            </a:xfrm>
            <a:custGeom>
              <a:avLst/>
              <a:gdLst>
                <a:gd name="connsiteX0" fmla="*/ 0 w 1273886"/>
                <a:gd name="connsiteY0" fmla="*/ 182884 h 1097280"/>
                <a:gd name="connsiteX1" fmla="*/ 53566 w 1273886"/>
                <a:gd name="connsiteY1" fmla="*/ 53566 h 1097280"/>
                <a:gd name="connsiteX2" fmla="*/ 182885 w 1273886"/>
                <a:gd name="connsiteY2" fmla="*/ 1 h 1097280"/>
                <a:gd name="connsiteX3" fmla="*/ 1091002 w 1273886"/>
                <a:gd name="connsiteY3" fmla="*/ 0 h 1097280"/>
                <a:gd name="connsiteX4" fmla="*/ 1220320 w 1273886"/>
                <a:gd name="connsiteY4" fmla="*/ 53566 h 1097280"/>
                <a:gd name="connsiteX5" fmla="*/ 1273885 w 1273886"/>
                <a:gd name="connsiteY5" fmla="*/ 182885 h 1097280"/>
                <a:gd name="connsiteX6" fmla="*/ 1273886 w 1273886"/>
                <a:gd name="connsiteY6" fmla="*/ 914396 h 1097280"/>
                <a:gd name="connsiteX7" fmla="*/ 1220320 w 1273886"/>
                <a:gd name="connsiteY7" fmla="*/ 1043715 h 1097280"/>
                <a:gd name="connsiteX8" fmla="*/ 1091001 w 1273886"/>
                <a:gd name="connsiteY8" fmla="*/ 1097280 h 1097280"/>
                <a:gd name="connsiteX9" fmla="*/ 182884 w 1273886"/>
                <a:gd name="connsiteY9" fmla="*/ 1097280 h 1097280"/>
                <a:gd name="connsiteX10" fmla="*/ 53565 w 1273886"/>
                <a:gd name="connsiteY10" fmla="*/ 1043714 h 1097280"/>
                <a:gd name="connsiteX11" fmla="*/ 0 w 1273886"/>
                <a:gd name="connsiteY11" fmla="*/ 914395 h 1097280"/>
                <a:gd name="connsiteX12" fmla="*/ 0 w 1273886"/>
                <a:gd name="connsiteY12" fmla="*/ 18288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886" h="1097280">
                  <a:moveTo>
                    <a:pt x="0" y="182884"/>
                  </a:moveTo>
                  <a:cubicBezTo>
                    <a:pt x="0" y="134380"/>
                    <a:pt x="19268" y="87863"/>
                    <a:pt x="53566" y="53566"/>
                  </a:cubicBezTo>
                  <a:cubicBezTo>
                    <a:pt x="87863" y="19269"/>
                    <a:pt x="134381" y="1"/>
                    <a:pt x="182885" y="1"/>
                  </a:cubicBezTo>
                  <a:lnTo>
                    <a:pt x="1091002" y="0"/>
                  </a:lnTo>
                  <a:cubicBezTo>
                    <a:pt x="1139506" y="0"/>
                    <a:pt x="1186023" y="19268"/>
                    <a:pt x="1220320" y="53566"/>
                  </a:cubicBezTo>
                  <a:cubicBezTo>
                    <a:pt x="1254617" y="87863"/>
                    <a:pt x="1273885" y="134381"/>
                    <a:pt x="1273885" y="182885"/>
                  </a:cubicBezTo>
                  <a:cubicBezTo>
                    <a:pt x="1273885" y="426722"/>
                    <a:pt x="1273886" y="670559"/>
                    <a:pt x="1273886" y="914396"/>
                  </a:cubicBezTo>
                  <a:cubicBezTo>
                    <a:pt x="1273886" y="962900"/>
                    <a:pt x="1254618" y="1009417"/>
                    <a:pt x="1220320" y="1043715"/>
                  </a:cubicBezTo>
                  <a:cubicBezTo>
                    <a:pt x="1186023" y="1078012"/>
                    <a:pt x="1139505" y="1097280"/>
                    <a:pt x="1091001" y="1097280"/>
                  </a:cubicBezTo>
                  <a:lnTo>
                    <a:pt x="182884" y="1097280"/>
                  </a:lnTo>
                  <a:cubicBezTo>
                    <a:pt x="134380" y="1097280"/>
                    <a:pt x="87863" y="1078012"/>
                    <a:pt x="53565" y="1043714"/>
                  </a:cubicBezTo>
                  <a:cubicBezTo>
                    <a:pt x="19268" y="1009417"/>
                    <a:pt x="0" y="962899"/>
                    <a:pt x="0" y="914395"/>
                  </a:cubicBezTo>
                  <a:lnTo>
                    <a:pt x="0" y="182884"/>
                  </a:lnTo>
                  <a:close/>
                </a:path>
              </a:pathLst>
            </a:custGeom>
            <a:solidFill>
              <a:schemeClr val="tx1"/>
            </a:solid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4525" tIns="114525" rIns="114525" bIns="114525"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Member Ethics Implica-tions</a:t>
              </a:r>
              <a:endParaRPr lang="en-US" sz="1600" kern="1200" dirty="0">
                <a:solidFill>
                  <a:schemeClr val="bg1"/>
                </a:solidFill>
              </a:endParaRPr>
            </a:p>
          </p:txBody>
        </p:sp>
      </p:grpSp>
      <p:sp>
        <p:nvSpPr>
          <p:cNvPr id="20" name="Rounded Rectangle 4"/>
          <p:cNvSpPr/>
          <p:nvPr/>
        </p:nvSpPr>
        <p:spPr>
          <a:xfrm>
            <a:off x="4054289" y="2933925"/>
            <a:ext cx="1035423" cy="99015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64770" rIns="0" bIns="64770" numCol="1" spcCol="1270" anchor="ctr" anchorCtr="0">
            <a:noAutofit/>
          </a:bodyPr>
          <a:lstStyle/>
          <a:p>
            <a:pPr lvl="0" algn="ctr" defTabSz="760095">
              <a:lnSpc>
                <a:spcPct val="90000"/>
              </a:lnSpc>
              <a:spcBef>
                <a:spcPct val="0"/>
              </a:spcBef>
              <a:spcAft>
                <a:spcPct val="35000"/>
              </a:spcAft>
            </a:pPr>
            <a:endParaRPr lang="en-US" sz="1710" kern="1200" baseline="0" dirty="0">
              <a:solidFill>
                <a:schemeClr val="bg1"/>
              </a:solidFill>
            </a:endParaRPr>
          </a:p>
        </p:txBody>
      </p:sp>
      <p:sp>
        <p:nvSpPr>
          <p:cNvPr id="33" name="Freeform 32"/>
          <p:cNvSpPr/>
          <p:nvPr/>
        </p:nvSpPr>
        <p:spPr>
          <a:xfrm>
            <a:off x="25908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rgbClr val="FF0000"/>
                </a:solidFill>
              </a:rPr>
              <a:t>Member Appoint-ments</a:t>
            </a:r>
            <a:endParaRPr lang="en-US" sz="1600" b="1" kern="1200" baseline="0" dirty="0">
              <a:solidFill>
                <a:srgbClr val="FF0000"/>
              </a:solidFill>
            </a:endParaRPr>
          </a:p>
        </p:txBody>
      </p:sp>
      <p:sp>
        <p:nvSpPr>
          <p:cNvPr id="34" name="Freeform 33"/>
          <p:cNvSpPr/>
          <p:nvPr/>
        </p:nvSpPr>
        <p:spPr>
          <a:xfrm>
            <a:off x="3886200" y="1295400"/>
            <a:ext cx="1203512"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rgbClr val="FF0000"/>
                </a:solidFill>
              </a:rPr>
              <a:t>Meetings</a:t>
            </a:r>
            <a:endParaRPr lang="en-US" sz="1600" b="1" kern="1200" baseline="0" dirty="0">
              <a:solidFill>
                <a:srgbClr val="FF0000"/>
              </a:solidFill>
            </a:endParaRPr>
          </a:p>
        </p:txBody>
      </p:sp>
      <p:sp>
        <p:nvSpPr>
          <p:cNvPr id="35" name="Freeform 34"/>
          <p:cNvSpPr/>
          <p:nvPr/>
        </p:nvSpPr>
        <p:spPr>
          <a:xfrm>
            <a:off x="51816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Annual Review</a:t>
            </a:r>
            <a:endParaRPr lang="en-US" sz="1600" kern="1200" baseline="0" dirty="0">
              <a:solidFill>
                <a:schemeClr val="bg1"/>
              </a:solidFill>
            </a:endParaRPr>
          </a:p>
        </p:txBody>
      </p:sp>
      <p:sp>
        <p:nvSpPr>
          <p:cNvPr id="36" name="Freeform 35"/>
          <p:cNvSpPr/>
          <p:nvPr/>
        </p:nvSpPr>
        <p:spPr>
          <a:xfrm>
            <a:off x="64770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Advice to Agency</a:t>
            </a:r>
            <a:endParaRPr lang="en-US" sz="1600" kern="1200" baseline="0" dirty="0">
              <a:solidFill>
                <a:schemeClr val="bg1"/>
              </a:solidFill>
            </a:endParaRPr>
          </a:p>
        </p:txBody>
      </p:sp>
      <p:sp>
        <p:nvSpPr>
          <p:cNvPr id="32" name="Freeform 31"/>
          <p:cNvSpPr/>
          <p:nvPr/>
        </p:nvSpPr>
        <p:spPr>
          <a:xfrm>
            <a:off x="129540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Establish (Create)</a:t>
            </a:r>
            <a:endParaRPr lang="en-US" sz="1600" kern="1200" baseline="0" dirty="0">
              <a:solidFill>
                <a:schemeClr val="bg1"/>
              </a:solidFill>
            </a:endParaRPr>
          </a:p>
        </p:txBody>
      </p:sp>
      <p:sp>
        <p:nvSpPr>
          <p:cNvPr id="31" name="Freeform 30"/>
          <p:cNvSpPr/>
          <p:nvPr/>
        </p:nvSpPr>
        <p:spPr>
          <a:xfrm>
            <a:off x="0" y="1295400"/>
            <a:ext cx="1097280" cy="1097280"/>
          </a:xfrm>
          <a:custGeom>
            <a:avLst/>
            <a:gdLst>
              <a:gd name="connsiteX0" fmla="*/ 0 w 987176"/>
              <a:gd name="connsiteY0" fmla="*/ 164533 h 1097280"/>
              <a:gd name="connsiteX1" fmla="*/ 48191 w 987176"/>
              <a:gd name="connsiteY1" fmla="*/ 48191 h 1097280"/>
              <a:gd name="connsiteX2" fmla="*/ 164534 w 987176"/>
              <a:gd name="connsiteY2" fmla="*/ 1 h 1097280"/>
              <a:gd name="connsiteX3" fmla="*/ 822643 w 987176"/>
              <a:gd name="connsiteY3" fmla="*/ 0 h 1097280"/>
              <a:gd name="connsiteX4" fmla="*/ 938985 w 987176"/>
              <a:gd name="connsiteY4" fmla="*/ 48191 h 1097280"/>
              <a:gd name="connsiteX5" fmla="*/ 987175 w 987176"/>
              <a:gd name="connsiteY5" fmla="*/ 164534 h 1097280"/>
              <a:gd name="connsiteX6" fmla="*/ 987176 w 987176"/>
              <a:gd name="connsiteY6" fmla="*/ 932747 h 1097280"/>
              <a:gd name="connsiteX7" fmla="*/ 938985 w 987176"/>
              <a:gd name="connsiteY7" fmla="*/ 1049089 h 1097280"/>
              <a:gd name="connsiteX8" fmla="*/ 822643 w 987176"/>
              <a:gd name="connsiteY8" fmla="*/ 1097280 h 1097280"/>
              <a:gd name="connsiteX9" fmla="*/ 164533 w 987176"/>
              <a:gd name="connsiteY9" fmla="*/ 1097280 h 1097280"/>
              <a:gd name="connsiteX10" fmla="*/ 48191 w 987176"/>
              <a:gd name="connsiteY10" fmla="*/ 1049089 h 1097280"/>
              <a:gd name="connsiteX11" fmla="*/ 1 w 987176"/>
              <a:gd name="connsiteY11" fmla="*/ 932747 h 1097280"/>
              <a:gd name="connsiteX12" fmla="*/ 0 w 987176"/>
              <a:gd name="connsiteY12" fmla="*/ 164533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76" h="1097280">
                <a:moveTo>
                  <a:pt x="0" y="164533"/>
                </a:moveTo>
                <a:cubicBezTo>
                  <a:pt x="0" y="120896"/>
                  <a:pt x="17335" y="79047"/>
                  <a:pt x="48191" y="48191"/>
                </a:cubicBezTo>
                <a:cubicBezTo>
                  <a:pt x="79047" y="17335"/>
                  <a:pt x="120897" y="0"/>
                  <a:pt x="164534" y="1"/>
                </a:cubicBezTo>
                <a:lnTo>
                  <a:pt x="822643" y="0"/>
                </a:lnTo>
                <a:cubicBezTo>
                  <a:pt x="866280" y="0"/>
                  <a:pt x="908129" y="17335"/>
                  <a:pt x="938985" y="48191"/>
                </a:cubicBezTo>
                <a:cubicBezTo>
                  <a:pt x="969841" y="79047"/>
                  <a:pt x="987176" y="120897"/>
                  <a:pt x="987175" y="164534"/>
                </a:cubicBezTo>
                <a:cubicBezTo>
                  <a:pt x="987175" y="420605"/>
                  <a:pt x="987176" y="676676"/>
                  <a:pt x="987176" y="932747"/>
                </a:cubicBezTo>
                <a:cubicBezTo>
                  <a:pt x="987176" y="976384"/>
                  <a:pt x="969841" y="1018234"/>
                  <a:pt x="938985" y="1049089"/>
                </a:cubicBezTo>
                <a:cubicBezTo>
                  <a:pt x="908129" y="1079945"/>
                  <a:pt x="866279" y="1097280"/>
                  <a:pt x="822643" y="1097280"/>
                </a:cubicBezTo>
                <a:lnTo>
                  <a:pt x="164533" y="1097280"/>
                </a:lnTo>
                <a:cubicBezTo>
                  <a:pt x="120896" y="1097280"/>
                  <a:pt x="79047" y="1079945"/>
                  <a:pt x="48191" y="1049089"/>
                </a:cubicBezTo>
                <a:cubicBezTo>
                  <a:pt x="17335" y="1018233"/>
                  <a:pt x="0" y="976383"/>
                  <a:pt x="1" y="932747"/>
                </a:cubicBezTo>
                <a:cubicBezTo>
                  <a:pt x="1" y="676676"/>
                  <a:pt x="0" y="420604"/>
                  <a:pt x="0" y="164533"/>
                </a:cubicBezTo>
                <a:close/>
              </a:path>
            </a:pathLst>
          </a:custGeom>
          <a:solidFill>
            <a:schemeClr val="tx1"/>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48190" tIns="109150" rIns="48190" bIns="10915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Agency Pre-Planning</a:t>
            </a:r>
            <a:endParaRPr lang="en-US" sz="1600" kern="1200" baseline="0" dirty="0">
              <a:solidFill>
                <a:schemeClr val="bg1"/>
              </a:solidFill>
            </a:endParaRPr>
          </a:p>
        </p:txBody>
      </p:sp>
      <p:sp>
        <p:nvSpPr>
          <p:cNvPr id="55" name="Rectangle 54"/>
          <p:cNvSpPr/>
          <p:nvPr/>
        </p:nvSpPr>
        <p:spPr>
          <a:xfrm>
            <a:off x="0" y="2667000"/>
            <a:ext cx="1216152" cy="1901952"/>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Font typeface="Wingdings" pitchFamily="2" charset="2"/>
              <a:buChar char="v"/>
            </a:pPr>
            <a:r>
              <a:rPr lang="en-US" sz="1100" b="1" dirty="0" smtClean="0">
                <a:latin typeface="Arial Narrow" pitchFamily="34" charset="0"/>
              </a:rPr>
              <a:t>Expertise/ Experience Needed (Committee Mission)</a:t>
            </a:r>
          </a:p>
          <a:p>
            <a:pPr>
              <a:buFont typeface="Wingdings" pitchFamily="2" charset="2"/>
              <a:buChar char="v"/>
            </a:pPr>
            <a:r>
              <a:rPr lang="en-US" sz="1100" b="1" dirty="0" smtClean="0">
                <a:latin typeface="Arial Narrow" pitchFamily="34" charset="0"/>
              </a:rPr>
              <a:t>Candidate ID &amp; Selection Process</a:t>
            </a:r>
            <a:endParaRPr lang="en-US" sz="1100" b="1" dirty="0" smtClean="0">
              <a:solidFill>
                <a:srgbClr val="FFFF00"/>
              </a:solidFill>
              <a:latin typeface="Arial Narrow" pitchFamily="34" charset="0"/>
            </a:endParaRPr>
          </a:p>
        </p:txBody>
      </p:sp>
      <p:sp>
        <p:nvSpPr>
          <p:cNvPr id="57" name="Rounded Rectangle 56"/>
          <p:cNvSpPr/>
          <p:nvPr/>
        </p:nvSpPr>
        <p:spPr>
          <a:xfrm>
            <a:off x="512064" y="2286000"/>
            <a:ext cx="170688"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rot="10800000">
            <a:off x="512064" y="4572000"/>
            <a:ext cx="170688"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1752600" y="23622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1295400" y="2667000"/>
            <a:ext cx="1216152" cy="1901952"/>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r>
              <a:rPr lang="en-US" sz="1100" b="1" dirty="0" smtClean="0">
                <a:latin typeface="Arial Narrow" pitchFamily="34" charset="0"/>
              </a:rPr>
              <a:t>Charter &amp;  Member Balance Plan</a:t>
            </a:r>
          </a:p>
          <a:p>
            <a:pPr>
              <a:buSzPct val="75000"/>
              <a:buFont typeface="Wingdings" pitchFamily="2" charset="2"/>
              <a:buChar char="v"/>
            </a:pPr>
            <a:r>
              <a:rPr lang="en-US" sz="1100" b="1" dirty="0" smtClean="0">
                <a:latin typeface="Arial Narrow" pitchFamily="34" charset="0"/>
              </a:rPr>
              <a:t>Candidate  ID &amp; Selection Process</a:t>
            </a:r>
          </a:p>
        </p:txBody>
      </p:sp>
      <p:sp>
        <p:nvSpPr>
          <p:cNvPr id="63" name="Rounded Rectangle 62"/>
          <p:cNvSpPr/>
          <p:nvPr/>
        </p:nvSpPr>
        <p:spPr>
          <a:xfrm rot="10800000">
            <a:off x="17526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2590800" y="2667000"/>
            <a:ext cx="1216152" cy="19050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r>
              <a:rPr lang="en-US" sz="1100" b="1" dirty="0" smtClean="0">
                <a:latin typeface="Arial Narrow" pitchFamily="34" charset="0"/>
              </a:rPr>
              <a:t>Member Designations</a:t>
            </a:r>
          </a:p>
          <a:p>
            <a:pPr>
              <a:buSzPct val="75000"/>
              <a:buFont typeface="Wingdings" pitchFamily="2" charset="2"/>
              <a:buChar char="v"/>
            </a:pPr>
            <a:r>
              <a:rPr lang="en-US" sz="1100" b="1" dirty="0" smtClean="0">
                <a:latin typeface="Arial Narrow" pitchFamily="34" charset="0"/>
              </a:rPr>
              <a:t>Registered Lobbyist?</a:t>
            </a:r>
          </a:p>
          <a:p>
            <a:pPr>
              <a:buSzPct val="75000"/>
              <a:buFont typeface="Wingdings" pitchFamily="2" charset="2"/>
              <a:buChar char="v"/>
            </a:pPr>
            <a:r>
              <a:rPr lang="en-US" sz="1100" b="1" dirty="0" smtClean="0">
                <a:latin typeface="Arial Narrow" pitchFamily="34" charset="0"/>
              </a:rPr>
              <a:t>Appt/Invitation Letters</a:t>
            </a:r>
          </a:p>
          <a:p>
            <a:pPr>
              <a:buSzPct val="75000"/>
              <a:buFont typeface="Wingdings" pitchFamily="2" charset="2"/>
              <a:buChar char="v"/>
            </a:pPr>
            <a:r>
              <a:rPr lang="en-US" sz="1100" b="1" dirty="0" smtClean="0">
                <a:latin typeface="Arial Narrow" pitchFamily="34" charset="0"/>
              </a:rPr>
              <a:t>Financial Disclosure</a:t>
            </a:r>
          </a:p>
          <a:p>
            <a:pPr>
              <a:buSzPct val="75000"/>
              <a:buFont typeface="Wingdings" pitchFamily="2" charset="2"/>
              <a:buChar char="v"/>
            </a:pPr>
            <a:r>
              <a:rPr lang="en-US" sz="1100" b="1" dirty="0" smtClean="0">
                <a:latin typeface="Arial Narrow" pitchFamily="34" charset="0"/>
              </a:rPr>
              <a:t>Waivers?</a:t>
            </a:r>
          </a:p>
          <a:p>
            <a:pPr>
              <a:buSzPct val="75000"/>
              <a:buFont typeface="Wingdings" pitchFamily="2" charset="2"/>
              <a:buChar char="v"/>
            </a:pPr>
            <a:r>
              <a:rPr lang="en-US" sz="1100" b="1" dirty="0" smtClean="0">
                <a:latin typeface="Arial Narrow" pitchFamily="34" charset="0"/>
              </a:rPr>
              <a:t>Agency Head Role</a:t>
            </a:r>
          </a:p>
          <a:p>
            <a:pPr>
              <a:buSzPct val="75000"/>
              <a:buFont typeface="Wingdings" pitchFamily="2" charset="2"/>
              <a:buChar char="v"/>
            </a:pPr>
            <a:r>
              <a:rPr lang="en-US" sz="1100" b="1" dirty="0" smtClean="0">
                <a:latin typeface="Arial Narrow" pitchFamily="34" charset="0"/>
              </a:rPr>
              <a:t>FACA Database</a:t>
            </a:r>
            <a:endParaRPr lang="en-US" sz="1100" b="1" dirty="0" smtClean="0">
              <a:solidFill>
                <a:srgbClr val="FFFF00"/>
              </a:solidFill>
              <a:latin typeface="Arial Narrow" pitchFamily="34" charset="0"/>
            </a:endParaRPr>
          </a:p>
        </p:txBody>
      </p:sp>
      <p:sp>
        <p:nvSpPr>
          <p:cNvPr id="67" name="Rounded Rectangle 66"/>
          <p:cNvSpPr/>
          <p:nvPr/>
        </p:nvSpPr>
        <p:spPr>
          <a:xfrm rot="10800000">
            <a:off x="3048000" y="4572000"/>
            <a:ext cx="158496"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3048000" y="2362200"/>
            <a:ext cx="152400" cy="3048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p:cNvGrpSpPr/>
          <p:nvPr/>
        </p:nvGrpSpPr>
        <p:grpSpPr>
          <a:xfrm>
            <a:off x="3886200" y="2362200"/>
            <a:ext cx="1219200" cy="2590800"/>
            <a:chOff x="3886200" y="2362200"/>
            <a:chExt cx="1219200" cy="2590800"/>
          </a:xfrm>
        </p:grpSpPr>
        <p:sp>
          <p:nvSpPr>
            <p:cNvPr id="73" name="Rounded Rectangle 72"/>
            <p:cNvSpPr/>
            <p:nvPr/>
          </p:nvSpPr>
          <p:spPr>
            <a:xfrm>
              <a:off x="4343400" y="2362200"/>
              <a:ext cx="152400"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rot="10800000">
              <a:off x="43434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3886200" y="2667000"/>
              <a:ext cx="1219200" cy="16764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r>
                <a:rPr lang="en-US" sz="1100" b="1" dirty="0" smtClean="0">
                  <a:latin typeface="Arial Narrow" pitchFamily="34" charset="0"/>
                </a:rPr>
                <a:t>Pre-Meeting Ethics Review</a:t>
              </a:r>
            </a:p>
            <a:p>
              <a:pPr>
                <a:buFont typeface="Wingdings" pitchFamily="2" charset="2"/>
                <a:buChar char="v"/>
              </a:pPr>
              <a:r>
                <a:rPr lang="en-US" sz="1100" b="1" dirty="0" smtClean="0">
                  <a:latin typeface="Arial Narrow" pitchFamily="34" charset="0"/>
                </a:rPr>
                <a:t>Public Notifications: Recusals, Waivers</a:t>
              </a:r>
            </a:p>
            <a:p>
              <a:pPr>
                <a:buFont typeface="Wingdings" pitchFamily="2" charset="2"/>
                <a:buChar char="v"/>
              </a:pPr>
              <a:r>
                <a:rPr lang="en-US" sz="1100" b="1" dirty="0" smtClean="0">
                  <a:latin typeface="Arial Narrow" pitchFamily="34" charset="0"/>
                </a:rPr>
                <a:t>Meeting Minutes</a:t>
              </a:r>
            </a:p>
          </p:txBody>
        </p:sp>
      </p:grpSp>
      <p:grpSp>
        <p:nvGrpSpPr>
          <p:cNvPr id="78" name="Group 77"/>
          <p:cNvGrpSpPr/>
          <p:nvPr/>
        </p:nvGrpSpPr>
        <p:grpSpPr>
          <a:xfrm>
            <a:off x="5181600" y="2362200"/>
            <a:ext cx="1219200" cy="2590800"/>
            <a:chOff x="3886200" y="2362200"/>
            <a:chExt cx="1219200" cy="2590800"/>
          </a:xfrm>
        </p:grpSpPr>
        <p:sp>
          <p:nvSpPr>
            <p:cNvPr id="79" name="Rounded Rectangle 78"/>
            <p:cNvSpPr/>
            <p:nvPr/>
          </p:nvSpPr>
          <p:spPr>
            <a:xfrm>
              <a:off x="4343400" y="2362200"/>
              <a:ext cx="152400"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ounded Rectangle 79"/>
            <p:cNvSpPr/>
            <p:nvPr/>
          </p:nvSpPr>
          <p:spPr>
            <a:xfrm rot="10800000">
              <a:off x="43434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886200" y="2667000"/>
              <a:ext cx="1219200" cy="16764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endParaRPr lang="en-US" sz="1100" b="1" dirty="0" smtClean="0">
                <a:latin typeface="Arial Narrow" pitchFamily="34" charset="0"/>
              </a:endParaRPr>
            </a:p>
          </p:txBody>
        </p:sp>
      </p:grpSp>
      <p:sp>
        <p:nvSpPr>
          <p:cNvPr id="12" name="Right Arrow 11"/>
          <p:cNvSpPr/>
          <p:nvPr/>
        </p:nvSpPr>
        <p:spPr>
          <a:xfrm>
            <a:off x="3810000" y="4191000"/>
            <a:ext cx="5334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smtClean="0">
              <a:solidFill>
                <a:schemeClr val="tx1"/>
              </a:solidFill>
              <a:latin typeface="Arial Narrow" pitchFamily="34" charset="0"/>
            </a:endParaRPr>
          </a:p>
          <a:p>
            <a:pPr algn="ctr"/>
            <a:endParaRPr lang="en-US" sz="900" b="1" dirty="0" smtClean="0">
              <a:solidFill>
                <a:schemeClr val="tx1"/>
              </a:solidFill>
              <a:latin typeface="Arial Narrow" pitchFamily="34" charset="0"/>
            </a:endParaRPr>
          </a:p>
          <a:p>
            <a:pPr algn="ctr"/>
            <a:r>
              <a:rPr lang="en-US" sz="1100" b="1" dirty="0" smtClean="0">
                <a:solidFill>
                  <a:schemeClr val="tx1"/>
                </a:solidFill>
                <a:latin typeface="Arial Narrow" pitchFamily="34" charset="0"/>
              </a:rPr>
              <a:t>Member Appointments Continue, are Renewed, or End, or New Members Appointed  </a:t>
            </a:r>
          </a:p>
          <a:p>
            <a:pPr algn="ctr"/>
            <a:endParaRPr lang="en-US" dirty="0"/>
          </a:p>
        </p:txBody>
      </p:sp>
      <p:sp>
        <p:nvSpPr>
          <p:cNvPr id="82" name="Rectangle 81"/>
          <p:cNvSpPr/>
          <p:nvPr/>
        </p:nvSpPr>
        <p:spPr>
          <a:xfrm>
            <a:off x="5181600" y="2971799"/>
            <a:ext cx="1219200" cy="769441"/>
          </a:xfrm>
          <a:prstGeom prst="rect">
            <a:avLst/>
          </a:prstGeom>
        </p:spPr>
        <p:txBody>
          <a:bodyPr wrap="square" lIns="18288" rIns="18288">
            <a:spAutoFit/>
          </a:bodyPr>
          <a:lstStyle/>
          <a:p>
            <a:pPr>
              <a:buSzPct val="75000"/>
              <a:buFont typeface="Wingdings" pitchFamily="2" charset="2"/>
              <a:buChar char="v"/>
            </a:pPr>
            <a:r>
              <a:rPr lang="en-US" sz="1100" b="1" dirty="0" smtClean="0">
                <a:latin typeface="Arial Narrow" pitchFamily="34" charset="0"/>
              </a:rPr>
              <a:t>GSA FACA Annual Review</a:t>
            </a:r>
          </a:p>
          <a:p>
            <a:pPr>
              <a:buSzPct val="75000"/>
              <a:buFont typeface="Wingdings" pitchFamily="2" charset="2"/>
              <a:buChar char="v"/>
            </a:pPr>
            <a:r>
              <a:rPr lang="en-US" sz="1100" b="1" dirty="0" smtClean="0">
                <a:latin typeface="Arial Narrow" pitchFamily="34" charset="0"/>
              </a:rPr>
              <a:t>Agency Head Role</a:t>
            </a:r>
          </a:p>
          <a:p>
            <a:pPr>
              <a:buSzPct val="75000"/>
              <a:buFont typeface="Wingdings" pitchFamily="2" charset="2"/>
              <a:buChar char="v"/>
            </a:pPr>
            <a:r>
              <a:rPr lang="en-US" sz="1100" b="1" dirty="0" smtClean="0">
                <a:latin typeface="Arial Narrow" pitchFamily="34" charset="0"/>
              </a:rPr>
              <a:t>FACA Database</a:t>
            </a:r>
            <a:endParaRPr lang="en-US" sz="1100" b="1" dirty="0" smtClean="0">
              <a:solidFill>
                <a:srgbClr val="FFFF00"/>
              </a:solidFill>
              <a:latin typeface="Arial Narrow" pitchFamily="34" charset="0"/>
            </a:endParaRPr>
          </a:p>
        </p:txBody>
      </p:sp>
      <p:grpSp>
        <p:nvGrpSpPr>
          <p:cNvPr id="83" name="Group 82"/>
          <p:cNvGrpSpPr/>
          <p:nvPr/>
        </p:nvGrpSpPr>
        <p:grpSpPr>
          <a:xfrm>
            <a:off x="6477000" y="2362200"/>
            <a:ext cx="1219200" cy="2590800"/>
            <a:chOff x="3886200" y="2362200"/>
            <a:chExt cx="1219200" cy="2590800"/>
          </a:xfrm>
        </p:grpSpPr>
        <p:sp>
          <p:nvSpPr>
            <p:cNvPr id="84" name="Rounded Rectangle 83"/>
            <p:cNvSpPr/>
            <p:nvPr/>
          </p:nvSpPr>
          <p:spPr>
            <a:xfrm>
              <a:off x="4343400" y="2362200"/>
              <a:ext cx="152400" cy="4572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84"/>
            <p:cNvSpPr/>
            <p:nvPr/>
          </p:nvSpPr>
          <p:spPr>
            <a:xfrm rot="10800000">
              <a:off x="4343400" y="4572000"/>
              <a:ext cx="152400" cy="381000"/>
            </a:xfrm>
            <a:prstGeom prst="roundRect">
              <a:avLst/>
            </a:prstGeom>
            <a:gradFill>
              <a:gsLst>
                <a:gs pos="0">
                  <a:schemeClr val="tx1"/>
                </a:gs>
                <a:gs pos="25000">
                  <a:schemeClr val="tx1"/>
                </a:gs>
                <a:gs pos="75000">
                  <a:schemeClr val="tx1">
                    <a:lumMod val="75000"/>
                  </a:schemeClr>
                </a:gs>
                <a:gs pos="100000">
                  <a:schemeClr val="accent1"/>
                </a:gs>
              </a:gsLst>
              <a:lin ang="60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886200" y="2667000"/>
              <a:ext cx="1219200" cy="1676400"/>
            </a:xfrm>
            <a:prstGeom prst="rect">
              <a:avLst/>
            </a:prstGeom>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buSzPct val="75000"/>
                <a:buFont typeface="Wingdings" pitchFamily="2" charset="2"/>
                <a:buChar char="v"/>
              </a:pPr>
              <a:endParaRPr lang="en-US" sz="1100" b="1" dirty="0" smtClean="0">
                <a:latin typeface="Arial Narrow" pitchFamily="34" charset="0"/>
              </a:endParaRPr>
            </a:p>
          </p:txBody>
        </p:sp>
      </p:grpSp>
      <p:sp>
        <p:nvSpPr>
          <p:cNvPr id="87" name="Rectangle 86"/>
          <p:cNvSpPr/>
          <p:nvPr/>
        </p:nvSpPr>
        <p:spPr>
          <a:xfrm>
            <a:off x="6477000" y="3200400"/>
            <a:ext cx="1219200" cy="600164"/>
          </a:xfrm>
          <a:prstGeom prst="rect">
            <a:avLst/>
          </a:prstGeom>
        </p:spPr>
        <p:txBody>
          <a:bodyPr wrap="square">
            <a:spAutoFit/>
          </a:bodyPr>
          <a:lstStyle/>
          <a:p>
            <a:pPr>
              <a:buSzPct val="75000"/>
              <a:buFont typeface="Wingdings" pitchFamily="2" charset="2"/>
              <a:buChar char="v"/>
            </a:pPr>
            <a:r>
              <a:rPr lang="en-US" sz="1100" b="1" dirty="0" smtClean="0">
                <a:latin typeface="Arial Narrow" pitchFamily="34" charset="0"/>
              </a:rPr>
              <a:t>Committee Independent Advice</a:t>
            </a:r>
          </a:p>
        </p:txBody>
      </p:sp>
      <p:cxnSp>
        <p:nvCxnSpPr>
          <p:cNvPr id="91" name="Straight Arrow Connector 90"/>
          <p:cNvCxnSpPr/>
          <p:nvPr/>
        </p:nvCxnSpPr>
        <p:spPr>
          <a:xfrm rot="-1560000">
            <a:off x="7528375" y="1743208"/>
            <a:ext cx="304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560000">
            <a:off x="7528376" y="1895608"/>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340000">
            <a:off x="7928957" y="1114024"/>
            <a:ext cx="301752"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2934834" y="959084"/>
            <a:ext cx="515721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6140000">
            <a:off x="2799818" y="1164309"/>
            <a:ext cx="347472"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1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Non-FACA SGEs Designations </a:t>
            </a:r>
            <a:endParaRPr lang="en-US" sz="3600" dirty="0"/>
          </a:p>
        </p:txBody>
      </p:sp>
      <p:sp>
        <p:nvSpPr>
          <p:cNvPr id="3" name="Content Placeholder 2"/>
          <p:cNvSpPr>
            <a:spLocks noGrp="1"/>
          </p:cNvSpPr>
          <p:nvPr>
            <p:ph idx="1"/>
          </p:nvPr>
        </p:nvSpPr>
        <p:spPr/>
        <p:txBody>
          <a:bodyPr>
            <a:normAutofit/>
          </a:bodyPr>
          <a:lstStyle/>
          <a:p>
            <a:pPr marL="36576" indent="0">
              <a:buNone/>
            </a:pPr>
            <a:r>
              <a:rPr lang="en-US" dirty="0" smtClean="0"/>
              <a:t>NON-FACA SGEs (e.g., individual experts, consultants, etc.) are appointed pursuant to the agency’s own internal personnel rules and procedures in conformance with other relevant authorities.  Agencies must also designate the status of Non-FACA SGEs for ethics purposes. </a:t>
            </a:r>
          </a:p>
          <a:p>
            <a:endParaRPr lang="en-US" dirty="0"/>
          </a:p>
          <a:p>
            <a:endParaRPr lang="en-US" dirty="0"/>
          </a:p>
        </p:txBody>
      </p:sp>
    </p:spTree>
    <p:extLst>
      <p:ext uri="{BB962C8B-B14F-4D97-AF65-F5344CB8AC3E}">
        <p14:creationId xmlns:p14="http://schemas.microsoft.com/office/powerpoint/2010/main" val="57503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3098217"/>
              </p:ext>
            </p:extLst>
          </p:nvPr>
        </p:nvGraphicFramePr>
        <p:xfrm>
          <a:off x="609600" y="990600"/>
          <a:ext cx="7924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64212"/>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3426319"/>
              </p:ext>
            </p:extLst>
          </p:nvPr>
        </p:nvGraphicFramePr>
        <p:xfrm>
          <a:off x="609600" y="152400"/>
          <a:ext cx="7924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066800" y="5791200"/>
            <a:ext cx="5547360" cy="824723"/>
            <a:chOff x="396240" y="3974061"/>
            <a:chExt cx="5547360" cy="824723"/>
          </a:xfrm>
        </p:grpSpPr>
        <p:sp>
          <p:nvSpPr>
            <p:cNvPr id="7" name="Rounded Rectangle 6"/>
            <p:cNvSpPr/>
            <p:nvPr/>
          </p:nvSpPr>
          <p:spPr>
            <a:xfrm>
              <a:off x="396240" y="3974061"/>
              <a:ext cx="5547360" cy="824723"/>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8" name="Rounded Rectangle 4"/>
            <p:cNvSpPr/>
            <p:nvPr/>
          </p:nvSpPr>
          <p:spPr>
            <a:xfrm>
              <a:off x="436500" y="4014321"/>
              <a:ext cx="5466840" cy="74420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209677" tIns="0" rIns="209677" bIns="0" numCol="1" spcCol="1270" anchor="ctr" anchorCtr="0">
              <a:noAutofit/>
            </a:bodyPr>
            <a:lstStyle/>
            <a:p>
              <a:pPr lvl="0" algn="l" defTabSz="1244600" rtl="0">
                <a:lnSpc>
                  <a:spcPct val="90000"/>
                </a:lnSpc>
                <a:spcBef>
                  <a:spcPct val="0"/>
                </a:spcBef>
                <a:spcAft>
                  <a:spcPct val="35000"/>
                </a:spcAft>
              </a:pPr>
              <a:r>
                <a:rPr lang="en-US" sz="2800" b="1" kern="1200" spc="0" dirty="0" smtClean="0"/>
                <a:t>Other                          </a:t>
              </a:r>
              <a:r>
                <a:rPr lang="en-US" sz="2800" b="1" kern="1200" spc="0" dirty="0" smtClean="0">
                  <a:solidFill>
                    <a:srgbClr val="FF0000"/>
                  </a:solidFill>
                </a:rPr>
                <a:t>24</a:t>
              </a:r>
              <a:r>
                <a:rPr lang="en-US" sz="2800" b="1" kern="1200" spc="0" dirty="0" smtClean="0"/>
                <a:t> </a:t>
              </a:r>
              <a:endParaRPr lang="en-US" sz="2800" b="1" kern="1200" spc="0" dirty="0"/>
            </a:p>
          </p:txBody>
        </p:sp>
      </p:grpSp>
    </p:spTree>
    <p:extLst>
      <p:ext uri="{BB962C8B-B14F-4D97-AF65-F5344CB8AC3E}">
        <p14:creationId xmlns:p14="http://schemas.microsoft.com/office/powerpoint/2010/main" val="1798524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Don’t Mix Up Your SGEs with Representatives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a:ln>
            <a:solidFill>
              <a:srgbClr val="FFFF00"/>
            </a:solidFill>
          </a:ln>
        </p:spPr>
        <p:txBody>
          <a:bodyPr>
            <a:normAutofit fontScale="77500" lnSpcReduction="20000"/>
          </a:bodyPr>
          <a:lstStyle/>
          <a:p>
            <a:pPr>
              <a:lnSpc>
                <a:spcPct val="90000"/>
              </a:lnSpc>
              <a:buNone/>
            </a:pPr>
            <a:endParaRPr lang="en-US" sz="3200" dirty="0" smtClean="0">
              <a:solidFill>
                <a:srgbClr val="FFFFFF"/>
              </a:solidFill>
              <a:latin typeface="Arial" pitchFamily="34" charset="0"/>
              <a:cs typeface="Arial" pitchFamily="34" charset="0"/>
            </a:endParaRPr>
          </a:p>
          <a:p>
            <a:pPr>
              <a:lnSpc>
                <a:spcPct val="90000"/>
              </a:lnSpc>
              <a:buNone/>
            </a:pPr>
            <a:r>
              <a:rPr lang="en-US" sz="3800" dirty="0" smtClean="0">
                <a:solidFill>
                  <a:srgbClr val="FFFFFF"/>
                </a:solidFill>
                <a:latin typeface="Arial" pitchFamily="34" charset="0"/>
                <a:cs typeface="Arial" pitchFamily="34" charset="0"/>
              </a:rPr>
              <a:t>A representative is </a:t>
            </a:r>
            <a:r>
              <a:rPr lang="en-US" sz="3800" dirty="0" smtClean="0">
                <a:solidFill>
                  <a:srgbClr val="FFFF66"/>
                </a:solidFill>
                <a:latin typeface="Arial" pitchFamily="34" charset="0"/>
                <a:cs typeface="Arial" pitchFamily="34" charset="0"/>
              </a:rPr>
              <a:t>not </a:t>
            </a:r>
            <a:r>
              <a:rPr lang="en-US" sz="3800" dirty="0" smtClean="0">
                <a:solidFill>
                  <a:srgbClr val="FFFF00"/>
                </a:solidFill>
                <a:latin typeface="Arial" pitchFamily="34" charset="0"/>
                <a:cs typeface="Arial" pitchFamily="34" charset="0"/>
              </a:rPr>
              <a:t>an employee</a:t>
            </a:r>
            <a:r>
              <a:rPr lang="en-US" sz="3800" dirty="0" smtClean="0">
                <a:solidFill>
                  <a:srgbClr val="FFFFFF"/>
                </a:solidFill>
                <a:latin typeface="Arial" pitchFamily="34" charset="0"/>
                <a:cs typeface="Arial" pitchFamily="34" charset="0"/>
              </a:rPr>
              <a:t>.</a:t>
            </a:r>
          </a:p>
          <a:p>
            <a:pPr marL="36576" indent="0">
              <a:lnSpc>
                <a:spcPct val="90000"/>
              </a:lnSpc>
              <a:buNone/>
            </a:pPr>
            <a:endParaRPr lang="en-US" sz="3800" dirty="0">
              <a:solidFill>
                <a:srgbClr val="FFFFFF"/>
              </a:solidFill>
              <a:latin typeface="Arial" pitchFamily="34" charset="0"/>
              <a:cs typeface="Arial" pitchFamily="34" charset="0"/>
            </a:endParaRPr>
          </a:p>
          <a:p>
            <a:pPr marL="36576" indent="0">
              <a:lnSpc>
                <a:spcPct val="90000"/>
              </a:lnSpc>
              <a:buNone/>
            </a:pPr>
            <a:r>
              <a:rPr lang="en-US" sz="3800" dirty="0" smtClean="0">
                <a:solidFill>
                  <a:srgbClr val="FFFF00"/>
                </a:solidFill>
                <a:latin typeface="Arial" pitchFamily="34" charset="0"/>
                <a:cs typeface="Arial" pitchFamily="34" charset="0"/>
              </a:rPr>
              <a:t>R</a:t>
            </a:r>
            <a:r>
              <a:rPr lang="en-US" sz="3800" dirty="0" smtClean="0">
                <a:solidFill>
                  <a:srgbClr val="FFFF66"/>
                </a:solidFill>
                <a:latin typeface="Arial" pitchFamily="34" charset="0"/>
                <a:cs typeface="Arial" pitchFamily="34" charset="0"/>
              </a:rPr>
              <a:t>epresent specific </a:t>
            </a:r>
          </a:p>
          <a:p>
            <a:pPr marL="36576" indent="0">
              <a:lnSpc>
                <a:spcPct val="90000"/>
              </a:lnSpc>
              <a:buNone/>
            </a:pPr>
            <a:r>
              <a:rPr lang="en-US" sz="3800" dirty="0" smtClean="0">
                <a:solidFill>
                  <a:srgbClr val="FFFF66"/>
                </a:solidFill>
                <a:latin typeface="Arial" pitchFamily="34" charset="0"/>
                <a:cs typeface="Arial" pitchFamily="34" charset="0"/>
              </a:rPr>
              <a:t>interest groups</a:t>
            </a:r>
            <a:r>
              <a:rPr lang="en-US" sz="3800" dirty="0" smtClean="0">
                <a:solidFill>
                  <a:srgbClr val="FFFFFF"/>
                </a:solidFill>
                <a:latin typeface="Arial" pitchFamily="34" charset="0"/>
                <a:cs typeface="Arial" pitchFamily="34" charset="0"/>
              </a:rPr>
              <a:t>” </a:t>
            </a:r>
          </a:p>
          <a:p>
            <a:pPr marL="36576" indent="0">
              <a:lnSpc>
                <a:spcPct val="90000"/>
              </a:lnSpc>
              <a:buNone/>
            </a:pPr>
            <a:r>
              <a:rPr lang="en-US" sz="3800" dirty="0" smtClean="0">
                <a:solidFill>
                  <a:srgbClr val="FFFFFF"/>
                </a:solidFill>
                <a:latin typeface="Arial" pitchFamily="34" charset="0"/>
                <a:cs typeface="Arial" pitchFamily="34" charset="0"/>
              </a:rPr>
              <a:t>(e.g., industry, consumers,</a:t>
            </a:r>
          </a:p>
          <a:p>
            <a:pPr marL="36576" indent="0">
              <a:lnSpc>
                <a:spcPct val="90000"/>
              </a:lnSpc>
              <a:buNone/>
            </a:pPr>
            <a:r>
              <a:rPr lang="en-US" sz="3800" dirty="0" smtClean="0">
                <a:solidFill>
                  <a:srgbClr val="FFFFFF"/>
                </a:solidFill>
                <a:latin typeface="Arial" pitchFamily="34" charset="0"/>
                <a:cs typeface="Arial" pitchFamily="34" charset="0"/>
              </a:rPr>
              <a:t> labor, etc.)</a:t>
            </a:r>
          </a:p>
          <a:p>
            <a:pPr>
              <a:lnSpc>
                <a:spcPct val="90000"/>
              </a:lnSpc>
              <a:buNone/>
            </a:pPr>
            <a:endParaRPr lang="en-US" sz="3800" dirty="0" smtClean="0">
              <a:solidFill>
                <a:srgbClr val="FFFFFF"/>
              </a:solidFill>
              <a:latin typeface="Arial" pitchFamily="34" charset="0"/>
              <a:cs typeface="Arial" pitchFamily="34" charset="0"/>
            </a:endParaRPr>
          </a:p>
          <a:p>
            <a:pPr marL="36576" indent="0">
              <a:lnSpc>
                <a:spcPct val="90000"/>
              </a:lnSpc>
              <a:buNone/>
            </a:pPr>
            <a:endParaRPr lang="en-US" sz="3800" dirty="0" smtClean="0">
              <a:solidFill>
                <a:srgbClr val="FFFFFF"/>
              </a:solidFill>
              <a:latin typeface="Arial" pitchFamily="34" charset="0"/>
              <a:cs typeface="Arial" pitchFamily="34" charset="0"/>
            </a:endParaRPr>
          </a:p>
          <a:p>
            <a:pPr marL="36576" indent="0">
              <a:lnSpc>
                <a:spcPct val="90000"/>
              </a:lnSpc>
              <a:buNone/>
            </a:pPr>
            <a:r>
              <a:rPr lang="en-US" sz="3800" dirty="0" smtClean="0">
                <a:solidFill>
                  <a:srgbClr val="FFFFFF"/>
                </a:solidFill>
                <a:latin typeface="Arial" pitchFamily="34" charset="0"/>
                <a:cs typeface="Arial" pitchFamily="34" charset="0"/>
              </a:rPr>
              <a:t>They “</a:t>
            </a:r>
            <a:r>
              <a:rPr lang="en-US" sz="3800" dirty="0" smtClean="0">
                <a:solidFill>
                  <a:srgbClr val="FFFF00"/>
                </a:solidFill>
                <a:latin typeface="Arial" pitchFamily="34" charset="0"/>
                <a:cs typeface="Arial" pitchFamily="34" charset="0"/>
              </a:rPr>
              <a:t>represent a </a:t>
            </a:r>
            <a:r>
              <a:rPr lang="en-US" sz="3800" dirty="0" smtClean="0">
                <a:solidFill>
                  <a:srgbClr val="FFFF66"/>
                </a:solidFill>
                <a:latin typeface="Arial" pitchFamily="34" charset="0"/>
                <a:cs typeface="Arial" pitchFamily="34" charset="0"/>
              </a:rPr>
              <a:t>particular bias</a:t>
            </a:r>
            <a:r>
              <a:rPr lang="en-US" sz="3800" dirty="0" smtClean="0">
                <a:solidFill>
                  <a:srgbClr val="FFFFFF"/>
                </a:solidFill>
                <a:latin typeface="Arial" pitchFamily="34" charset="0"/>
                <a:cs typeface="Arial" pitchFamily="34" charset="0"/>
              </a:rPr>
              <a:t>” on advisory committees </a:t>
            </a:r>
          </a:p>
          <a:p>
            <a:pPr>
              <a:lnSpc>
                <a:spcPct val="90000"/>
              </a:lnSpc>
            </a:pPr>
            <a:endParaRPr lang="en-US" sz="3800" dirty="0" smtClean="0">
              <a:solidFill>
                <a:srgbClr val="FFFFFF"/>
              </a:solidFill>
              <a:latin typeface="Arial" pitchFamily="34" charset="0"/>
              <a:cs typeface="Arial" pitchFamily="34" charset="0"/>
            </a:endParaRPr>
          </a:p>
          <a:p>
            <a:pPr marL="36576" indent="0" algn="ctr">
              <a:lnSpc>
                <a:spcPct val="90000"/>
              </a:lnSpc>
              <a:buNone/>
            </a:pPr>
            <a:r>
              <a:rPr lang="en-US" sz="3800" i="1" dirty="0" smtClean="0">
                <a:solidFill>
                  <a:srgbClr val="FFFFFF"/>
                </a:solidFill>
                <a:latin typeface="Arial" pitchFamily="34" charset="0"/>
                <a:cs typeface="Arial" pitchFamily="34" charset="0"/>
              </a:rPr>
              <a:t>See </a:t>
            </a:r>
            <a:r>
              <a:rPr lang="en-US" sz="3800" i="1" dirty="0" smtClean="0">
                <a:latin typeface="Arial" pitchFamily="34" charset="0"/>
                <a:cs typeface="Arial" pitchFamily="34" charset="0"/>
              </a:rPr>
              <a:t>93 x 14  and 00 x 1</a:t>
            </a:r>
          </a:p>
          <a:p>
            <a:endParaRPr lang="en-US" sz="3800" dirty="0"/>
          </a:p>
        </p:txBody>
      </p:sp>
      <p:pic>
        <p:nvPicPr>
          <p:cNvPr id="3079" name="Picture 7" descr="C:\Users\vjsalamo\AppData\Local\Microsoft\Windows\Temporary Internet Files\Content.IE5\Y1KKVTK7\MC9002304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752600"/>
            <a:ext cx="2436891"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dirty="0" smtClean="0">
                <a:solidFill>
                  <a:srgbClr val="FFFFFF"/>
                </a:solidFill>
              </a:rPr>
              <a:t> </a:t>
            </a:r>
            <a:r>
              <a:rPr lang="en-US" b="1" dirty="0" smtClean="0">
                <a:effectLst>
                  <a:outerShdw blurRad="38100" dist="38100" dir="2700000" algn="tl">
                    <a:srgbClr val="000000">
                      <a:alpha val="43137"/>
                    </a:srgbClr>
                  </a:outerShdw>
                </a:effectLst>
                <a:latin typeface="Arial" pitchFamily="34" charset="0"/>
                <a:cs typeface="Arial" pitchFamily="34" charset="0"/>
              </a:rPr>
              <a:t>Designation Factors</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sz="3600" dirty="0" smtClean="0">
                <a:latin typeface="Arial" pitchFamily="34" charset="0"/>
                <a:cs typeface="Arial" pitchFamily="34" charset="0"/>
              </a:rPr>
              <a:t>(82 x 22) </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609600" y="1600200"/>
            <a:ext cx="8077200" cy="4953000"/>
          </a:xfrm>
          <a:ln>
            <a:solidFill>
              <a:schemeClr val="tx1"/>
            </a:solidFill>
          </a:ln>
        </p:spPr>
        <p:txBody>
          <a:bodyPr>
            <a:normAutofit fontScale="92500" lnSpcReduction="20000"/>
          </a:bodyPr>
          <a:lstStyle/>
          <a:p>
            <a:pPr marL="0" indent="0">
              <a:lnSpc>
                <a:spcPct val="90000"/>
              </a:lnSpc>
              <a:buNone/>
            </a:pPr>
            <a:endParaRPr lang="en-US" sz="3200" dirty="0" smtClean="0">
              <a:solidFill>
                <a:srgbClr val="FFFF00"/>
              </a:solidFill>
              <a:latin typeface="Arial" pitchFamily="34" charset="0"/>
              <a:cs typeface="Arial" pitchFamily="34" charset="0"/>
            </a:endParaRPr>
          </a:p>
          <a:p>
            <a:pPr marL="0" indent="0">
              <a:lnSpc>
                <a:spcPct val="90000"/>
              </a:lnSpc>
              <a:buNone/>
            </a:pPr>
            <a:r>
              <a:rPr lang="en-US" sz="3200" dirty="0" smtClean="0">
                <a:latin typeface="Arial" pitchFamily="34" charset="0"/>
                <a:cs typeface="Arial" pitchFamily="34" charset="0"/>
              </a:rPr>
              <a:t>Compensation			SGE status </a:t>
            </a:r>
          </a:p>
          <a:p>
            <a:pPr marL="457200" indent="-457200">
              <a:lnSpc>
                <a:spcPct val="90000"/>
              </a:lnSpc>
            </a:pPr>
            <a:endParaRPr lang="en-US" sz="3200" dirty="0" smtClean="0">
              <a:latin typeface="Arial" pitchFamily="34" charset="0"/>
              <a:cs typeface="Arial" pitchFamily="34" charset="0"/>
            </a:endParaRPr>
          </a:p>
          <a:p>
            <a:pPr marL="0" indent="0">
              <a:lnSpc>
                <a:spcPct val="90000"/>
              </a:lnSpc>
              <a:buNone/>
            </a:pPr>
            <a:r>
              <a:rPr lang="en-US" sz="3200" dirty="0" smtClean="0">
                <a:latin typeface="Arial" pitchFamily="34" charset="0"/>
                <a:cs typeface="Arial" pitchFamily="34" charset="0"/>
              </a:rPr>
              <a:t>Recommended 			Tends to support </a:t>
            </a:r>
          </a:p>
          <a:p>
            <a:pPr marL="0" indent="0">
              <a:lnSpc>
                <a:spcPct val="90000"/>
              </a:lnSpc>
              <a:buNone/>
            </a:pPr>
            <a:r>
              <a:rPr lang="en-US" sz="3200" dirty="0" smtClean="0">
                <a:latin typeface="Arial" pitchFamily="34" charset="0"/>
                <a:cs typeface="Arial" pitchFamily="34" charset="0"/>
              </a:rPr>
              <a:t>by outside groups		Representative</a:t>
            </a:r>
          </a:p>
          <a:p>
            <a:pPr marL="0" indent="0">
              <a:lnSpc>
                <a:spcPct val="90000"/>
              </a:lnSpc>
              <a:buNone/>
            </a:pPr>
            <a:r>
              <a:rPr lang="en-US" sz="3200" dirty="0" smtClean="0">
                <a:latin typeface="Arial" pitchFamily="34" charset="0"/>
                <a:cs typeface="Arial" pitchFamily="34" charset="0"/>
              </a:rPr>
              <a:t>or organizations			status</a:t>
            </a:r>
          </a:p>
          <a:p>
            <a:pPr marL="457200" indent="-457200">
              <a:lnSpc>
                <a:spcPct val="90000"/>
              </a:lnSpc>
            </a:pPr>
            <a:endParaRPr lang="en-US" sz="3200" dirty="0" smtClean="0">
              <a:latin typeface="Arial" pitchFamily="34" charset="0"/>
              <a:cs typeface="Arial" pitchFamily="34" charset="0"/>
            </a:endParaRPr>
          </a:p>
          <a:p>
            <a:pPr marL="0" indent="0">
              <a:lnSpc>
                <a:spcPct val="90000"/>
              </a:lnSpc>
              <a:buNone/>
            </a:pPr>
            <a:r>
              <a:rPr lang="en-US" sz="3200" dirty="0" smtClean="0">
                <a:latin typeface="Arial" pitchFamily="34" charset="0"/>
                <a:cs typeface="Arial" pitchFamily="34" charset="0"/>
              </a:rPr>
              <a:t>Authority to bind 		Representative</a:t>
            </a:r>
          </a:p>
          <a:p>
            <a:pPr marL="0" indent="0">
              <a:lnSpc>
                <a:spcPct val="90000"/>
              </a:lnSpc>
              <a:buNone/>
            </a:pPr>
            <a:r>
              <a:rPr lang="en-US" sz="3200" dirty="0" smtClean="0">
                <a:latin typeface="Arial" pitchFamily="34" charset="0"/>
                <a:cs typeface="Arial" pitchFamily="34" charset="0"/>
              </a:rPr>
              <a:t>(act as spokesperson		Status </a:t>
            </a:r>
          </a:p>
          <a:p>
            <a:pPr marL="0" indent="0">
              <a:lnSpc>
                <a:spcPct val="90000"/>
              </a:lnSpc>
              <a:buNone/>
            </a:pPr>
            <a:r>
              <a:rPr lang="en-US" sz="3200" dirty="0">
                <a:latin typeface="Arial" pitchFamily="34" charset="0"/>
                <a:cs typeface="Arial" pitchFamily="34" charset="0"/>
              </a:rPr>
              <a:t>f</a:t>
            </a:r>
            <a:r>
              <a:rPr lang="en-US" sz="3200" dirty="0" smtClean="0">
                <a:latin typeface="Arial" pitchFamily="34" charset="0"/>
                <a:cs typeface="Arial" pitchFamily="34" charset="0"/>
              </a:rPr>
              <a:t>or outside entity)</a:t>
            </a:r>
          </a:p>
          <a:p>
            <a:pPr marL="457200" indent="-457200">
              <a:lnSpc>
                <a:spcPct val="90000"/>
              </a:lnSpc>
            </a:pPr>
            <a:endParaRPr lang="en-US" sz="3200" dirty="0" smtClean="0">
              <a:latin typeface="Arial" pitchFamily="34" charset="0"/>
              <a:cs typeface="Arial" pitchFamily="34" charset="0"/>
            </a:endParaRPr>
          </a:p>
          <a:p>
            <a:pPr marL="0" indent="0">
              <a:lnSpc>
                <a:spcPct val="90000"/>
              </a:lnSpc>
              <a:buNone/>
            </a:pPr>
            <a:r>
              <a:rPr lang="en-US" sz="3200" dirty="0" smtClean="0">
                <a:latin typeface="Arial" pitchFamily="34" charset="0"/>
                <a:cs typeface="Arial" pitchFamily="34" charset="0"/>
              </a:rPr>
              <a:t>U.S. Spokesperson 		SGE status</a:t>
            </a:r>
          </a:p>
          <a:p>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95360" cy="6263639"/>
          </a:xfrm>
        </p:spPr>
        <p:txBody>
          <a:bodyPr/>
          <a:lstStyle/>
          <a:p>
            <a:pPr>
              <a:buNone/>
            </a:pPr>
            <a:endParaRPr lang="en-US" sz="4000" b="1" dirty="0" smtClean="0"/>
          </a:p>
          <a:p>
            <a:pPr>
              <a:buNone/>
            </a:pPr>
            <a:r>
              <a:rPr lang="en-US" sz="4000" b="1" dirty="0" smtClean="0"/>
              <a:t>What are SGEs?</a:t>
            </a:r>
          </a:p>
          <a:p>
            <a:pPr>
              <a:buNone/>
            </a:pPr>
            <a:endParaRPr lang="en-US" sz="4000" b="1" dirty="0" smtClean="0"/>
          </a:p>
          <a:p>
            <a:pPr>
              <a:buNone/>
            </a:pPr>
            <a:r>
              <a:rPr lang="en-US" sz="4000" b="1" dirty="0" smtClean="0"/>
              <a:t>Are they really </a:t>
            </a:r>
            <a:r>
              <a:rPr lang="en-US" sz="4000" b="1" dirty="0" smtClean="0"/>
              <a:t>“special”?</a:t>
            </a:r>
            <a:endParaRPr lang="en-US" sz="4000" b="1" dirty="0"/>
          </a:p>
          <a:p>
            <a:pPr>
              <a:buNone/>
            </a:pPr>
            <a:endParaRPr lang="en-US" sz="4000" b="1" dirty="0" smtClean="0"/>
          </a:p>
          <a:p>
            <a:pPr>
              <a:buNone/>
            </a:pPr>
            <a:r>
              <a:rPr lang="en-US" sz="4000" b="1" dirty="0" smtClean="0"/>
              <a:t>What should I generally know about SGEs?</a:t>
            </a:r>
          </a:p>
          <a:p>
            <a:pPr>
              <a:buNone/>
            </a:pPr>
            <a:endParaRPr lang="en-US" sz="4000" b="1" dirty="0" smtClean="0"/>
          </a:p>
          <a:p>
            <a:pPr algn="ctr">
              <a:buNone/>
            </a:pPr>
            <a:endParaRPr lang="en-US" sz="4000" b="1" dirty="0" smtClean="0"/>
          </a:p>
          <a:p>
            <a:pPr>
              <a:buNone/>
            </a:pPr>
            <a:endParaRPr lang="en-US" sz="4000" b="1" dirty="0"/>
          </a:p>
        </p:txBody>
      </p:sp>
    </p:spTree>
    <p:extLst>
      <p:ext uri="{BB962C8B-B14F-4D97-AF65-F5344CB8AC3E}">
        <p14:creationId xmlns:p14="http://schemas.microsoft.com/office/powerpoint/2010/main" val="2764151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What documents help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in designating member status?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1617" y="1450073"/>
            <a:ext cx="8915400" cy="5105400"/>
          </a:xfrm>
        </p:spPr>
        <p:txBody>
          <a:bodyPr>
            <a:normAutofit/>
          </a:bodyPr>
          <a:lstStyle/>
          <a:p>
            <a:pPr>
              <a:buNone/>
            </a:pPr>
            <a:r>
              <a:rPr lang="en-US" dirty="0" smtClean="0">
                <a:solidFill>
                  <a:srgbClr val="FFFF00"/>
                </a:solidFill>
                <a:latin typeface="Arial" pitchFamily="34" charset="0"/>
                <a:cs typeface="Arial" pitchFamily="34" charset="0"/>
              </a:rPr>
              <a:t> </a:t>
            </a:r>
          </a:p>
          <a:p>
            <a:pPr>
              <a:buClr>
                <a:schemeClr val="tx1"/>
              </a:buClr>
              <a:buFont typeface="Wingdings" panose="05000000000000000000" pitchFamily="2" charset="2"/>
              <a:buChar char="q"/>
            </a:pPr>
            <a:r>
              <a:rPr lang="en-US" dirty="0" smtClean="0">
                <a:latin typeface="Arial" pitchFamily="34" charset="0"/>
                <a:cs typeface="Arial" pitchFamily="34" charset="0"/>
              </a:rPr>
              <a:t>Legislation/Statute</a:t>
            </a:r>
          </a:p>
          <a:p>
            <a:pPr>
              <a:buFont typeface="Wingdings" panose="05000000000000000000" pitchFamily="2" charset="2"/>
              <a:buChar char="q"/>
            </a:pPr>
            <a:endParaRPr lang="en-US" dirty="0" smtClean="0">
              <a:latin typeface="Arial" pitchFamily="34" charset="0"/>
              <a:cs typeface="Arial" pitchFamily="34" charset="0"/>
            </a:endParaRPr>
          </a:p>
          <a:p>
            <a:pPr>
              <a:buClr>
                <a:schemeClr val="tx1"/>
              </a:buClr>
              <a:buFont typeface="Wingdings" panose="05000000000000000000" pitchFamily="2" charset="2"/>
              <a:buChar char="q"/>
            </a:pPr>
            <a:r>
              <a:rPr lang="en-US" dirty="0" smtClean="0">
                <a:latin typeface="Arial" pitchFamily="34" charset="0"/>
                <a:cs typeface="Arial" pitchFamily="34" charset="0"/>
              </a:rPr>
              <a:t>Presidential Executive </a:t>
            </a:r>
          </a:p>
          <a:p>
            <a:pPr marL="36576" indent="0">
              <a:buNone/>
            </a:pPr>
            <a:r>
              <a:rPr lang="en-US" dirty="0" smtClean="0">
                <a:latin typeface="Arial" pitchFamily="34" charset="0"/>
                <a:cs typeface="Arial" pitchFamily="34" charset="0"/>
              </a:rPr>
              <a:t>   Order; or </a:t>
            </a:r>
          </a:p>
          <a:p>
            <a:pPr>
              <a:buFont typeface="Wingdings" panose="05000000000000000000" pitchFamily="2" charset="2"/>
              <a:buChar char="q"/>
            </a:pPr>
            <a:endParaRPr lang="en-US" dirty="0" smtClean="0">
              <a:latin typeface="Arial" pitchFamily="34" charset="0"/>
              <a:cs typeface="Arial" pitchFamily="34" charset="0"/>
            </a:endParaRPr>
          </a:p>
          <a:p>
            <a:pPr>
              <a:buClr>
                <a:schemeClr val="tx1"/>
              </a:buClr>
              <a:buFont typeface="Wingdings" panose="05000000000000000000" pitchFamily="2" charset="2"/>
              <a:buChar char="q"/>
            </a:pPr>
            <a:r>
              <a:rPr lang="en-US" dirty="0" smtClean="0">
                <a:latin typeface="Arial" pitchFamily="34" charset="0"/>
                <a:cs typeface="Arial" pitchFamily="34" charset="0"/>
              </a:rPr>
              <a:t>Internal Agency Documents</a:t>
            </a:r>
          </a:p>
          <a:p>
            <a:pPr>
              <a:buFont typeface="Wingdings" panose="05000000000000000000" pitchFamily="2" charset="2"/>
              <a:buChar char="q"/>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  </a:t>
            </a:r>
            <a:r>
              <a:rPr lang="en-US" i="1" dirty="0" smtClean="0">
                <a:latin typeface="Arial" pitchFamily="34" charset="0"/>
                <a:cs typeface="Arial" pitchFamily="34" charset="0"/>
              </a:rPr>
              <a:t>Source: 82 x 22, 05 x 4 </a:t>
            </a:r>
          </a:p>
          <a:p>
            <a:endParaRPr lang="en-US" dirty="0"/>
          </a:p>
        </p:txBody>
      </p:sp>
      <p:pic>
        <p:nvPicPr>
          <p:cNvPr id="6" name="Picture 4" descr="legaldocument"/>
          <p:cNvPicPr>
            <a:picLocks noChangeAspect="1" noChangeArrowheads="1"/>
          </p:cNvPicPr>
          <p:nvPr/>
        </p:nvPicPr>
        <p:blipFill>
          <a:blip r:embed="rId2" cstate="print"/>
          <a:srcRect/>
          <a:stretch>
            <a:fillRect/>
          </a:stretch>
        </p:blipFill>
        <p:spPr bwMode="auto">
          <a:xfrm>
            <a:off x="5646420" y="2667000"/>
            <a:ext cx="2209800" cy="2514600"/>
          </a:xfrm>
          <a:prstGeom prst="rect">
            <a:avLst/>
          </a:prstGeom>
          <a:noFill/>
          <a:ln w="9525">
            <a:noFill/>
            <a:miter lim="800000"/>
            <a:headEnd/>
            <a:tailEnd/>
          </a:ln>
        </p:spPr>
      </p:pic>
      <p:pic>
        <p:nvPicPr>
          <p:cNvPr id="2051" name="Picture 3" descr="C:\Users\vjsalamo\AppData\Local\Microsoft\Windows\Temporary Internet Files\Content.IE5\Y1KKVTK7\MP9003993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71699"/>
            <a:ext cx="3360420" cy="3505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OGE GUIDANCE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570605"/>
              </p:ext>
            </p:extLst>
          </p:nvPr>
        </p:nvGraphicFramePr>
        <p:xfrm>
          <a:off x="381000" y="11430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FOCUS ON FACA - SGEs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9420163"/>
              </p:ext>
            </p:extLst>
          </p:nvPr>
        </p:nvGraphicFramePr>
        <p:xfrm>
          <a:off x="381000" y="11430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0125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Focus on Non-FACA SGEs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1690348"/>
              </p:ext>
            </p:extLst>
          </p:nvPr>
        </p:nvGraphicFramePr>
        <p:xfrm>
          <a:off x="381000" y="11430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677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rgbClr val="FFFF66"/>
                </a:solidFill>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Advisory Committee  Best Practices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199045"/>
              </p:ext>
            </p:extLst>
          </p:nvPr>
        </p:nvGraphicFramePr>
        <p:xfrm>
          <a:off x="457200" y="10668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6296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4000" b="1" dirty="0" smtClean="0"/>
              <a:t>What core ethics rules apply to SGEs?</a:t>
            </a:r>
          </a:p>
          <a:p>
            <a:pPr algn="ctr">
              <a:buNone/>
            </a:pPr>
            <a:endParaRPr lang="en-US" sz="4000" b="1" dirty="0" smtClean="0"/>
          </a:p>
          <a:p>
            <a:pPr algn="ctr">
              <a:buNone/>
            </a:pPr>
            <a:r>
              <a:rPr lang="en-US" sz="4000" b="1" dirty="0" smtClean="0"/>
              <a:t>How do you better manage your </a:t>
            </a:r>
            <a:r>
              <a:rPr lang="en-US" sz="4000" b="1" dirty="0"/>
              <a:t>SGEs’ </a:t>
            </a:r>
          </a:p>
          <a:p>
            <a:pPr algn="ctr">
              <a:buNone/>
            </a:pPr>
            <a:r>
              <a:rPr lang="en-US" sz="4000" b="1" dirty="0" smtClean="0"/>
              <a:t>ethics issues?</a:t>
            </a:r>
            <a:endParaRPr lang="en-US" sz="4000" b="1" dirty="0"/>
          </a:p>
          <a:p>
            <a:pPr algn="ctr">
              <a:buNone/>
            </a:pP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0" y="274638"/>
            <a:ext cx="6400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9pPr>
          </a:lstStyle>
          <a:p>
            <a:pPr algn="ctr">
              <a:buClrTx/>
              <a:buFontTx/>
              <a:buNone/>
            </a:pPr>
            <a:r>
              <a:rPr lang="en-US" altLang="en-US" sz="4100" b="1" dirty="0">
                <a:solidFill>
                  <a:srgbClr val="FFFF66"/>
                </a:solidFill>
                <a:effectLst>
                  <a:outerShdw blurRad="38100" dist="38100" dir="2700000" algn="tl">
                    <a:srgbClr val="000000"/>
                  </a:outerShdw>
                </a:effectLst>
                <a:latin typeface="Arial" panose="020B0604020202020204" pitchFamily="34" charset="0"/>
              </a:rPr>
              <a:t>Laws &amp; Regulations</a:t>
            </a:r>
          </a:p>
        </p:txBody>
      </p:sp>
      <p:sp>
        <p:nvSpPr>
          <p:cNvPr id="9218" name="Text Box 2"/>
          <p:cNvSpPr txBox="1">
            <a:spLocks noChangeArrowheads="1"/>
          </p:cNvSpPr>
          <p:nvPr/>
        </p:nvSpPr>
        <p:spPr bwMode="auto">
          <a:xfrm>
            <a:off x="457200" y="1905000"/>
            <a:ext cx="80772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9pPr>
          </a:lstStyle>
          <a:p>
            <a:pPr>
              <a:spcBef>
                <a:spcPts val="750"/>
              </a:spcBef>
              <a:spcAft>
                <a:spcPts val="1200"/>
              </a:spcAft>
              <a:buClr>
                <a:srgbClr val="FFFF00"/>
              </a:buClr>
              <a:buSzPct val="80000"/>
              <a:buFont typeface="Arial" panose="020B0604020202020204" pitchFamily="34" charset="0"/>
              <a:buChar char="•"/>
            </a:pPr>
            <a:r>
              <a:rPr lang="en-US" altLang="en-US" sz="3000" dirty="0">
                <a:latin typeface="Arial" panose="020B0604020202020204" pitchFamily="34" charset="0"/>
              </a:rPr>
              <a:t>Criminal statutes (18 USC 201-209)</a:t>
            </a:r>
          </a:p>
          <a:p>
            <a:pPr>
              <a:spcBef>
                <a:spcPts val="750"/>
              </a:spcBef>
              <a:spcAft>
                <a:spcPts val="1200"/>
              </a:spcAft>
              <a:buClr>
                <a:srgbClr val="FFFF00"/>
              </a:buClr>
              <a:buSzPct val="80000"/>
              <a:buFont typeface="Arial" panose="020B0604020202020204" pitchFamily="34" charset="0"/>
              <a:buChar char="•"/>
            </a:pPr>
            <a:r>
              <a:rPr lang="en-US" altLang="en-US" sz="3000" dirty="0">
                <a:latin typeface="Arial" panose="020B0604020202020204" pitchFamily="34" charset="0"/>
              </a:rPr>
              <a:t>Standards of Conduct (5 CFR 2635)</a:t>
            </a:r>
          </a:p>
          <a:p>
            <a:pPr>
              <a:spcBef>
                <a:spcPts val="750"/>
              </a:spcBef>
              <a:spcAft>
                <a:spcPts val="1200"/>
              </a:spcAft>
              <a:buClr>
                <a:srgbClr val="FFFF00"/>
              </a:buClr>
              <a:buSzPct val="80000"/>
              <a:buFont typeface="Arial" panose="020B0604020202020204" pitchFamily="34" charset="0"/>
              <a:buChar char="•"/>
            </a:pPr>
            <a:r>
              <a:rPr lang="en-US" altLang="en-US" sz="3000" dirty="0">
                <a:latin typeface="Arial" panose="020B0604020202020204" pitchFamily="34" charset="0"/>
              </a:rPr>
              <a:t>Financial disclosure (5 CFR 2634)</a:t>
            </a:r>
          </a:p>
          <a:p>
            <a:pPr>
              <a:spcBef>
                <a:spcPts val="750"/>
              </a:spcBef>
              <a:spcAft>
                <a:spcPts val="1200"/>
              </a:spcAft>
              <a:buClr>
                <a:srgbClr val="FFFF00"/>
              </a:buClr>
              <a:buSzPct val="80000"/>
              <a:buFont typeface="Arial" panose="020B0604020202020204" pitchFamily="34" charset="0"/>
              <a:buChar char="•"/>
            </a:pPr>
            <a:r>
              <a:rPr lang="en-US" altLang="en-US" sz="3000" dirty="0">
                <a:latin typeface="Arial" panose="020B0604020202020204" pitchFamily="34" charset="0"/>
              </a:rPr>
              <a:t>Ethics training (5 CFR 2638)</a:t>
            </a:r>
          </a:p>
          <a:p>
            <a:pPr>
              <a:spcBef>
                <a:spcPts val="750"/>
              </a:spcBef>
              <a:spcAft>
                <a:spcPts val="1200"/>
              </a:spcAft>
              <a:buClr>
                <a:srgbClr val="FFFF00"/>
              </a:buClr>
              <a:buSzPct val="80000"/>
              <a:buFont typeface="Arial" panose="020B0604020202020204" pitchFamily="34" charset="0"/>
              <a:buChar char="•"/>
            </a:pPr>
            <a:r>
              <a:rPr lang="en-US" altLang="en-US" sz="3000" dirty="0">
                <a:latin typeface="Arial" panose="020B0604020202020204" pitchFamily="34" charset="0"/>
              </a:rPr>
              <a:t>Others, e.g., Emoluments Clause, Foreign Gifts &amp; Decorations Act, Hatch Act </a:t>
            </a:r>
          </a:p>
          <a:p>
            <a:pPr>
              <a:spcBef>
                <a:spcPts val="750"/>
              </a:spcBef>
              <a:buClr>
                <a:srgbClr val="4F81BD"/>
              </a:buClr>
              <a:buSzPct val="80000"/>
              <a:buFont typeface="Arial" panose="020B0604020202020204" pitchFamily="34" charset="0"/>
              <a:buNone/>
            </a:pPr>
            <a:endParaRPr lang="en-US" altLang="en-US" sz="3000" dirty="0">
              <a:latin typeface="Arial" panose="020B0604020202020204"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6988"/>
            <a:ext cx="2552700" cy="163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252424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22238"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9pPr>
          </a:lstStyle>
          <a:p>
            <a:pPr>
              <a:buClrTx/>
              <a:buFontTx/>
              <a:buNone/>
            </a:pPr>
            <a:r>
              <a:rPr lang="en-US" altLang="en-US" sz="4600" dirty="0">
                <a:ea typeface="Microsoft YaHei" panose="020B0503020204020204" pitchFamily="34" charset="-122"/>
              </a:rPr>
              <a:t>Ethics Issues on Panels</a:t>
            </a:r>
          </a:p>
        </p:txBody>
      </p:sp>
      <p:sp>
        <p:nvSpPr>
          <p:cNvPr id="10242" name="Text Box 2"/>
          <p:cNvSpPr txBox="1">
            <a:spLocks noChangeArrowheads="1"/>
          </p:cNvSpPr>
          <p:nvPr/>
        </p:nvSpPr>
        <p:spPr bwMode="auto">
          <a:xfrm>
            <a:off x="195263" y="1752600"/>
            <a:ext cx="80772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1pPr>
            <a:lvl2pPr marL="72072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9pPr>
          </a:lstStyle>
          <a:p>
            <a:pPr>
              <a:lnSpc>
                <a:spcPct val="90000"/>
              </a:lnSpc>
              <a:spcBef>
                <a:spcPts val="750"/>
              </a:spcBef>
              <a:buClr>
                <a:srgbClr val="FFFF00"/>
              </a:buClr>
              <a:buSzPct val="80000"/>
              <a:buFont typeface="Arial" panose="020B0604020202020204" pitchFamily="34" charset="0"/>
              <a:buChar char="•"/>
            </a:pPr>
            <a:r>
              <a:rPr lang="en-US" altLang="en-US" sz="3000" u="sng" dirty="0">
                <a:ea typeface="Microsoft YaHei" panose="020B0503020204020204" pitchFamily="34" charset="-122"/>
              </a:rPr>
              <a:t>Panel Formation</a:t>
            </a:r>
          </a:p>
          <a:p>
            <a:pPr lvl="1">
              <a:lnSpc>
                <a:spcPct val="90000"/>
              </a:lnSpc>
              <a:spcBef>
                <a:spcPts val="650"/>
              </a:spcBef>
              <a:buClr>
                <a:srgbClr val="FFFF00"/>
              </a:buClr>
              <a:buSzPct val="90000"/>
              <a:buFont typeface="Arial" panose="020B0604020202020204" pitchFamily="34" charset="0"/>
              <a:buChar char="•"/>
            </a:pPr>
            <a:r>
              <a:rPr lang="en-US" altLang="en-US" sz="2600" dirty="0">
                <a:ea typeface="Microsoft YaHei" panose="020B0503020204020204" pitchFamily="34" charset="-122"/>
              </a:rPr>
              <a:t>Work with DFO/CMO/Management to collect financial disclosure information</a:t>
            </a:r>
          </a:p>
          <a:p>
            <a:pPr lvl="1">
              <a:lnSpc>
                <a:spcPct val="90000"/>
              </a:lnSpc>
              <a:spcBef>
                <a:spcPts val="650"/>
              </a:spcBef>
              <a:buClr>
                <a:srgbClr val="FFFF00"/>
              </a:buClr>
              <a:buSzPct val="90000"/>
              <a:buFont typeface="Arial" panose="020B0604020202020204" pitchFamily="34" charset="0"/>
              <a:buChar char="•"/>
            </a:pPr>
            <a:r>
              <a:rPr lang="en-US" altLang="en-US" sz="2600" dirty="0">
                <a:ea typeface="Microsoft YaHei" panose="020B0503020204020204" pitchFamily="34" charset="-122"/>
              </a:rPr>
              <a:t>Type of matter(s) to be considered</a:t>
            </a:r>
          </a:p>
          <a:p>
            <a:pPr lvl="1">
              <a:lnSpc>
                <a:spcPct val="90000"/>
              </a:lnSpc>
              <a:spcBef>
                <a:spcPts val="650"/>
              </a:spcBef>
              <a:buClr>
                <a:srgbClr val="FFFF00"/>
              </a:buClr>
              <a:buSzPct val="90000"/>
              <a:buFont typeface="Arial" panose="020B0604020202020204" pitchFamily="34" charset="0"/>
              <a:buChar char="•"/>
            </a:pPr>
            <a:r>
              <a:rPr lang="en-US" altLang="en-US" sz="2600" dirty="0">
                <a:ea typeface="Microsoft YaHei" panose="020B0503020204020204" pitchFamily="34" charset="-122"/>
              </a:rPr>
              <a:t>Determine ethics issues, apply remedy</a:t>
            </a:r>
          </a:p>
          <a:p>
            <a:pPr>
              <a:lnSpc>
                <a:spcPct val="90000"/>
              </a:lnSpc>
              <a:spcBef>
                <a:spcPts val="750"/>
              </a:spcBef>
              <a:buClr>
                <a:srgbClr val="FFFF00"/>
              </a:buClr>
              <a:buSzPct val="80000"/>
              <a:buFont typeface="Arial" panose="020B0604020202020204" pitchFamily="34" charset="0"/>
              <a:buChar char="•"/>
            </a:pPr>
            <a:r>
              <a:rPr lang="en-US" altLang="en-US" sz="3000" u="sng" dirty="0">
                <a:ea typeface="Microsoft YaHei" panose="020B0503020204020204" pitchFamily="34" charset="-122"/>
              </a:rPr>
              <a:t>Panel Operation &amp; Termination</a:t>
            </a:r>
          </a:p>
          <a:p>
            <a:pPr lvl="1">
              <a:lnSpc>
                <a:spcPct val="90000"/>
              </a:lnSpc>
              <a:spcBef>
                <a:spcPts val="650"/>
              </a:spcBef>
              <a:buClr>
                <a:srgbClr val="FFFF00"/>
              </a:buClr>
              <a:buSzPct val="90000"/>
              <a:buFont typeface="Arial" panose="020B0604020202020204" pitchFamily="34" charset="0"/>
              <a:buChar char="•"/>
            </a:pPr>
            <a:r>
              <a:rPr lang="en-US" altLang="en-US" sz="2600" dirty="0">
                <a:ea typeface="Microsoft YaHei" panose="020B0503020204020204" pitchFamily="34" charset="-122"/>
              </a:rPr>
              <a:t>Vet ethics issues before each new matter and for post-employment</a:t>
            </a:r>
          </a:p>
          <a:p>
            <a:pPr lvl="1">
              <a:lnSpc>
                <a:spcPct val="90000"/>
              </a:lnSpc>
              <a:spcBef>
                <a:spcPts val="650"/>
              </a:spcBef>
              <a:buClr>
                <a:srgbClr val="FFFF00"/>
              </a:buClr>
              <a:buSzPct val="90000"/>
              <a:buFont typeface="Arial" panose="020B0604020202020204" pitchFamily="34" charset="0"/>
              <a:buChar char="•"/>
            </a:pPr>
            <a:r>
              <a:rPr lang="en-US" altLang="en-US" sz="2600" dirty="0">
                <a:ea typeface="Microsoft YaHei" panose="020B0503020204020204" pitchFamily="34" charset="-122"/>
              </a:rPr>
              <a:t>Communication during charter and membership renewal</a:t>
            </a:r>
          </a:p>
          <a:p>
            <a:pPr marL="419100" indent="-381000" algn="ctr">
              <a:lnSpc>
                <a:spcPct val="90000"/>
              </a:lnSpc>
              <a:spcBef>
                <a:spcPts val="750"/>
              </a:spcBef>
              <a:buClrTx/>
              <a:buSzPct val="80000"/>
              <a:buFontTx/>
              <a:buNone/>
            </a:pPr>
            <a:endParaRPr lang="en-US" altLang="en-US" sz="3000" dirty="0">
              <a:ea typeface="Microsoft YaHei" panose="020B0503020204020204" pitchFamily="34" charset="-122"/>
            </a:endParaRPr>
          </a:p>
          <a:p>
            <a:pPr marL="419100" indent="-381000">
              <a:lnSpc>
                <a:spcPct val="90000"/>
              </a:lnSpc>
              <a:spcBef>
                <a:spcPts val="750"/>
              </a:spcBef>
              <a:buClrTx/>
              <a:buSzPct val="80000"/>
              <a:buFontTx/>
              <a:buNone/>
            </a:pPr>
            <a:endParaRPr lang="en-US" altLang="en-US" sz="3000" dirty="0">
              <a:ea typeface="Microsoft YaHei" panose="020B0503020204020204" pitchFamily="34" charset="-122"/>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713" y="34925"/>
            <a:ext cx="1792287" cy="2271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17050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76200" y="274638"/>
            <a:ext cx="6096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9pPr>
          </a:lstStyle>
          <a:p>
            <a:pPr>
              <a:buClrTx/>
              <a:buFontTx/>
              <a:buNone/>
            </a:pPr>
            <a:r>
              <a:rPr lang="en-US" altLang="en-US" sz="4100" dirty="0">
                <a:ea typeface="Microsoft YaHei" panose="020B0503020204020204" pitchFamily="34" charset="-122"/>
              </a:rPr>
              <a:t>Avoiding Problems</a:t>
            </a:r>
          </a:p>
        </p:txBody>
      </p:sp>
      <p:sp>
        <p:nvSpPr>
          <p:cNvPr id="11266" name="Text Box 2"/>
          <p:cNvSpPr txBox="1">
            <a:spLocks noChangeArrowheads="1"/>
          </p:cNvSpPr>
          <p:nvPr/>
        </p:nvSpPr>
        <p:spPr bwMode="auto">
          <a:xfrm>
            <a:off x="228600" y="2332038"/>
            <a:ext cx="81534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9pPr>
          </a:lstStyle>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Disclosure forms require follow-up</a:t>
            </a:r>
          </a:p>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Don’t forget about subcommittees</a:t>
            </a:r>
          </a:p>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Work with DFO on committee charge</a:t>
            </a:r>
          </a:p>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Know when the matter…matters</a:t>
            </a:r>
          </a:p>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If it’s not documented, it didn’t happen</a:t>
            </a:r>
          </a:p>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Remember your remedies</a:t>
            </a:r>
          </a:p>
          <a:p>
            <a:pPr>
              <a:spcBef>
                <a:spcPts val="750"/>
              </a:spcBef>
              <a:buClr>
                <a:srgbClr val="FFFF00"/>
              </a:buClr>
              <a:buSzPct val="80000"/>
              <a:buFont typeface="Arial" panose="020B0604020202020204" pitchFamily="34" charset="0"/>
              <a:buChar char="•"/>
            </a:pPr>
            <a:r>
              <a:rPr lang="en-US" altLang="en-US" sz="3000" dirty="0">
                <a:ea typeface="Microsoft YaHei" panose="020B0503020204020204" pitchFamily="34" charset="-122"/>
              </a:rPr>
              <a:t>Expect the unexpected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163"/>
            <a:ext cx="2806700" cy="225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93963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76200" y="1570037"/>
            <a:ext cx="7848600" cy="467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9pPr>
          </a:lstStyle>
          <a:p>
            <a:pPr>
              <a:spcBef>
                <a:spcPts val="750"/>
              </a:spcBef>
              <a:buClr>
                <a:srgbClr val="4F81BD"/>
              </a:buClr>
              <a:buSzPct val="80000"/>
              <a:buFont typeface="Arial" panose="020B0604020202020204" pitchFamily="34" charset="0"/>
              <a:buNone/>
            </a:pPr>
            <a:endParaRPr lang="en-US" altLang="en-US" sz="3000" dirty="0">
              <a:ea typeface="Microsoft YaHei" panose="020B0503020204020204" pitchFamily="34" charset="-122"/>
            </a:endParaRPr>
          </a:p>
          <a:p>
            <a:pPr>
              <a:spcBef>
                <a:spcPts val="750"/>
              </a:spcBef>
              <a:buClr>
                <a:srgbClr val="4F81BD"/>
              </a:buClr>
              <a:buSzPct val="80000"/>
              <a:buFont typeface="Arial" panose="020B0604020202020204" pitchFamily="34" charset="0"/>
              <a:buNone/>
            </a:pPr>
            <a:endParaRPr lang="en-US" altLang="en-US" sz="3000" dirty="0">
              <a:ea typeface="Microsoft YaHei" panose="020B0503020204020204" pitchFamily="34" charset="-122"/>
            </a:endParaRPr>
          </a:p>
        </p:txBody>
      </p:sp>
      <p:sp>
        <p:nvSpPr>
          <p:cNvPr id="12290" name="Rectangle 2"/>
          <p:cNvSpPr>
            <a:spLocks noChangeArrowheads="1"/>
          </p:cNvSpPr>
          <p:nvPr/>
        </p:nvSpPr>
        <p:spPr bwMode="auto">
          <a:xfrm>
            <a:off x="156843" y="2099360"/>
            <a:ext cx="8763000" cy="3757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9pPr>
          </a:lstStyle>
          <a:p>
            <a:pPr marL="457200" indent="-457200">
              <a:spcAft>
                <a:spcPts val="1200"/>
              </a:spcAft>
              <a:buClr>
                <a:schemeClr val="bg1"/>
              </a:buClr>
              <a:buFont typeface="Arial" panose="020B0604020202020204" pitchFamily="34" charset="0"/>
              <a:buChar char="•"/>
            </a:pPr>
            <a:r>
              <a:rPr lang="en-US" altLang="en-US" sz="3200" dirty="0" smtClean="0">
                <a:latin typeface="Arial" panose="020B0604020202020204" pitchFamily="34" charset="0"/>
              </a:rPr>
              <a:t>No </a:t>
            </a:r>
            <a:r>
              <a:rPr lang="en-US" altLang="en-US" sz="3200" dirty="0">
                <a:latin typeface="Arial" panose="020B0604020202020204" pitchFamily="34" charset="0"/>
              </a:rPr>
              <a:t>5 CFR 2640.203(g) </a:t>
            </a:r>
            <a:r>
              <a:rPr lang="en-US" altLang="en-US" sz="3200" dirty="0" smtClean="0">
                <a:latin typeface="Arial" panose="020B0604020202020204" pitchFamily="34" charset="0"/>
              </a:rPr>
              <a:t>exception</a:t>
            </a:r>
          </a:p>
          <a:p>
            <a:pPr marL="457200" indent="-457200">
              <a:spcAft>
                <a:spcPts val="1200"/>
              </a:spcAft>
              <a:buClr>
                <a:schemeClr val="bg1"/>
              </a:buClr>
              <a:buFont typeface="Arial" panose="020B0604020202020204" pitchFamily="34" charset="0"/>
              <a:buChar char="•"/>
            </a:pPr>
            <a:r>
              <a:rPr lang="en-US" altLang="en-US" sz="3200" dirty="0" smtClean="0">
                <a:latin typeface="Arial" panose="020B0604020202020204" pitchFamily="34" charset="0"/>
              </a:rPr>
              <a:t>No </a:t>
            </a:r>
            <a:r>
              <a:rPr lang="en-US" altLang="en-US" sz="3200" dirty="0">
                <a:latin typeface="Arial" panose="020B0604020202020204" pitchFamily="34" charset="0"/>
              </a:rPr>
              <a:t>emoluments clause exception</a:t>
            </a:r>
          </a:p>
          <a:p>
            <a:pPr marL="457200" indent="-457200">
              <a:spcAft>
                <a:spcPts val="1200"/>
              </a:spcAft>
              <a:buClr>
                <a:schemeClr val="bg1"/>
              </a:buClr>
              <a:buFont typeface="Arial" panose="020B0604020202020204" pitchFamily="34" charset="0"/>
              <a:buChar char="•"/>
            </a:pPr>
            <a:r>
              <a:rPr lang="en-US" altLang="en-US" sz="3200" dirty="0" smtClean="0">
                <a:latin typeface="Arial" panose="020B0604020202020204" pitchFamily="34" charset="0"/>
              </a:rPr>
              <a:t>No </a:t>
            </a:r>
            <a:r>
              <a:rPr lang="en-US" altLang="en-US" sz="3200" dirty="0">
                <a:latin typeface="Arial" panose="020B0604020202020204" pitchFamily="34" charset="0"/>
              </a:rPr>
              <a:t>18 USC </a:t>
            </a:r>
            <a:r>
              <a:rPr lang="en-US" altLang="en-US" sz="3200" dirty="0" smtClean="0">
                <a:latin typeface="Arial" panose="020B0604020202020204" pitchFamily="34" charset="0"/>
              </a:rPr>
              <a:t>208(b)(3</a:t>
            </a:r>
            <a:r>
              <a:rPr lang="en-US" altLang="en-US" sz="3200" dirty="0">
                <a:latin typeface="Arial" panose="020B0604020202020204" pitchFamily="34" charset="0"/>
              </a:rPr>
              <a:t>) </a:t>
            </a:r>
            <a:r>
              <a:rPr lang="en-US" altLang="en-US" sz="3200" dirty="0" smtClean="0">
                <a:latin typeface="Arial" panose="020B0604020202020204" pitchFamily="34" charset="0"/>
              </a:rPr>
              <a:t>waivers</a:t>
            </a:r>
          </a:p>
          <a:p>
            <a:pPr marL="457200" indent="-457200">
              <a:spcAft>
                <a:spcPts val="1200"/>
              </a:spcAft>
              <a:buClr>
                <a:schemeClr val="bg1"/>
              </a:buClr>
              <a:buFont typeface="Arial" panose="020B0604020202020204" pitchFamily="34" charset="0"/>
              <a:buChar char="•"/>
            </a:pPr>
            <a:r>
              <a:rPr lang="en-US" altLang="en-US" sz="3200" dirty="0" smtClean="0">
                <a:latin typeface="Arial" panose="020B0604020202020204" pitchFamily="34" charset="0"/>
              </a:rPr>
              <a:t>Not as easy to find as panel members</a:t>
            </a:r>
          </a:p>
          <a:p>
            <a:pPr marL="457200" indent="-457200">
              <a:spcAft>
                <a:spcPts val="1200"/>
              </a:spcAft>
              <a:buClr>
                <a:schemeClr val="bg1"/>
              </a:buClr>
              <a:buFont typeface="Arial" panose="020B0604020202020204" pitchFamily="34" charset="0"/>
              <a:buChar char="•"/>
            </a:pPr>
            <a:r>
              <a:rPr lang="en-US" altLang="en-US" sz="3200" dirty="0" smtClean="0">
                <a:latin typeface="Arial" panose="020B0604020202020204" pitchFamily="34" charset="0"/>
              </a:rPr>
              <a:t>Who's </a:t>
            </a:r>
            <a:r>
              <a:rPr lang="en-US" altLang="en-US" sz="3200" dirty="0">
                <a:latin typeface="Arial" panose="020B0604020202020204" pitchFamily="34" charset="0"/>
              </a:rPr>
              <a:t>minding your store? </a:t>
            </a:r>
          </a:p>
          <a:p>
            <a:pPr>
              <a:spcAft>
                <a:spcPts val="1200"/>
              </a:spcAft>
              <a:buClr>
                <a:srgbClr val="FFFF00"/>
              </a:buClr>
              <a:buFont typeface="Arial" panose="020B0604020202020204" pitchFamily="34" charset="0"/>
              <a:buNone/>
            </a:pPr>
            <a:r>
              <a:rPr lang="en-US" altLang="en-US" sz="2800" dirty="0">
                <a:latin typeface="Arial" panose="020B060402020202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885" y="38100"/>
            <a:ext cx="2170753" cy="2095500"/>
          </a:xfrm>
          <a:prstGeom prst="rect">
            <a:avLst/>
          </a:prstGeom>
        </p:spPr>
      </p:pic>
      <p:sp>
        <p:nvSpPr>
          <p:cNvPr id="3" name="TextBox 2"/>
          <p:cNvSpPr txBox="1"/>
          <p:nvPr/>
        </p:nvSpPr>
        <p:spPr>
          <a:xfrm>
            <a:off x="156843" y="134412"/>
            <a:ext cx="6629400" cy="1200329"/>
          </a:xfrm>
          <a:prstGeom prst="rect">
            <a:avLst/>
          </a:prstGeom>
          <a:noFill/>
        </p:spPr>
        <p:txBody>
          <a:bodyPr wrap="square" rtlCol="0">
            <a:spAutoFit/>
          </a:bodyPr>
          <a:lstStyle/>
          <a:p>
            <a:r>
              <a:rPr lang="en-US" sz="3600" dirty="0" smtClean="0"/>
              <a:t>Major Differences for SGEs Not on FACA Panels</a:t>
            </a:r>
            <a:endParaRPr lang="en-US" sz="3600" dirty="0"/>
          </a:p>
        </p:txBody>
      </p:sp>
    </p:spTree>
    <p:extLst>
      <p:ext uri="{BB962C8B-B14F-4D97-AF65-F5344CB8AC3E}">
        <p14:creationId xmlns:p14="http://schemas.microsoft.com/office/powerpoint/2010/main" val="2248303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an SGE?</a:t>
            </a:r>
            <a:endParaRPr lang="en-US" dirty="0"/>
          </a:p>
        </p:txBody>
      </p:sp>
      <p:pic>
        <p:nvPicPr>
          <p:cNvPr id="1026" name="Picture 2" descr="C:\Users\vjsalamo\AppData\Local\Microsoft\Windows\Temporary Internet Files\Content.IE5\WRHKKGTF\MP90042280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28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9713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22238"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9pPr>
          </a:lstStyle>
          <a:p>
            <a:pPr>
              <a:buClrTx/>
              <a:buFontTx/>
              <a:buNone/>
            </a:pPr>
            <a:r>
              <a:rPr lang="en-US" altLang="en-US" sz="4600" dirty="0">
                <a:ea typeface="Microsoft YaHei" panose="020B0503020204020204" pitchFamily="34" charset="-122"/>
              </a:rPr>
              <a:t>Before, During &amp; After</a:t>
            </a:r>
          </a:p>
        </p:txBody>
      </p:sp>
      <p:sp>
        <p:nvSpPr>
          <p:cNvPr id="13314" name="Text Box 2"/>
          <p:cNvSpPr txBox="1">
            <a:spLocks noChangeArrowheads="1"/>
          </p:cNvSpPr>
          <p:nvPr/>
        </p:nvSpPr>
        <p:spPr bwMode="auto">
          <a:xfrm>
            <a:off x="182563" y="1371600"/>
            <a:ext cx="8077200" cy="6446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1pPr>
            <a:lvl2pPr marL="72072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9pPr>
          </a:lstStyle>
          <a:p>
            <a:pPr>
              <a:lnSpc>
                <a:spcPct val="90000"/>
              </a:lnSpc>
              <a:spcBef>
                <a:spcPts val="750"/>
              </a:spcBef>
              <a:buClr>
                <a:srgbClr val="FFFF00"/>
              </a:buClr>
              <a:buSzPct val="80000"/>
              <a:buFont typeface="Arial" panose="020B0604020202020204" pitchFamily="34" charset="0"/>
              <a:buChar char="•"/>
            </a:pPr>
            <a:r>
              <a:rPr lang="en-US" altLang="en-US" sz="2000" u="sng" dirty="0">
                <a:ea typeface="Microsoft YaHei" panose="020B0503020204020204" pitchFamily="34" charset="-122"/>
              </a:rPr>
              <a:t>Before:</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Better to </a:t>
            </a:r>
            <a:r>
              <a:rPr lang="en-US" altLang="en-US" sz="2000" dirty="0" smtClean="0">
                <a:ea typeface="Microsoft YaHei" panose="020B0503020204020204" pitchFamily="34" charset="-122"/>
              </a:rPr>
              <a:t>vet </a:t>
            </a:r>
            <a:r>
              <a:rPr lang="en-US" altLang="en-US" sz="2000" dirty="0">
                <a:ea typeface="Microsoft YaHei" panose="020B0503020204020204" pitchFamily="34" charset="-122"/>
              </a:rPr>
              <a:t>SGEs before they show up</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Watch out for “resurrected” employees</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SGEs are “Special” not “special”</a:t>
            </a:r>
          </a:p>
          <a:p>
            <a:pPr>
              <a:lnSpc>
                <a:spcPct val="90000"/>
              </a:lnSpc>
              <a:spcBef>
                <a:spcPts val="750"/>
              </a:spcBef>
              <a:buClr>
                <a:srgbClr val="FFFF00"/>
              </a:buClr>
              <a:buSzPct val="80000"/>
              <a:buFont typeface="Arial" panose="020B0604020202020204" pitchFamily="34" charset="0"/>
              <a:buChar char="•"/>
            </a:pPr>
            <a:r>
              <a:rPr lang="en-US" altLang="en-US" sz="2000" u="sng" dirty="0">
                <a:ea typeface="Microsoft YaHei" panose="020B0503020204020204" pitchFamily="34" charset="-122"/>
              </a:rPr>
              <a:t>During:</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No disclosure, no excuse</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Watch those days</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Be the reference</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The more you ask, the more you know</a:t>
            </a:r>
          </a:p>
          <a:p>
            <a:pPr>
              <a:lnSpc>
                <a:spcPct val="90000"/>
              </a:lnSpc>
              <a:spcBef>
                <a:spcPts val="750"/>
              </a:spcBef>
              <a:buClr>
                <a:srgbClr val="FFFF00"/>
              </a:buClr>
              <a:buSzPct val="80000"/>
              <a:buFont typeface="Arial" panose="020B0604020202020204" pitchFamily="34" charset="0"/>
              <a:buChar char="•"/>
            </a:pPr>
            <a:r>
              <a:rPr lang="en-US" altLang="en-US" sz="2000" u="sng" dirty="0">
                <a:ea typeface="Microsoft YaHei" panose="020B0503020204020204" pitchFamily="34" charset="-122"/>
              </a:rPr>
              <a:t>After:</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SGEs still are NOT “special”</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Watch the days...and the money</a:t>
            </a:r>
          </a:p>
          <a:p>
            <a:pPr lvl="1">
              <a:spcBef>
                <a:spcPts val="650"/>
              </a:spcBef>
              <a:buClr>
                <a:srgbClr val="4F81BD"/>
              </a:buClr>
              <a:buSzPct val="90000"/>
              <a:buFont typeface="Wingdings 2" panose="05020102010507070707" pitchFamily="18" charset="2"/>
              <a:buChar char=""/>
            </a:pPr>
            <a:r>
              <a:rPr lang="en-US" altLang="en-US" sz="2000" dirty="0">
                <a:ea typeface="Microsoft YaHei" panose="020B0503020204020204" pitchFamily="34" charset="-122"/>
              </a:rPr>
              <a:t>Might see them again as they “transition”</a:t>
            </a:r>
          </a:p>
          <a:p>
            <a:pPr>
              <a:lnSpc>
                <a:spcPct val="90000"/>
              </a:lnSpc>
              <a:spcBef>
                <a:spcPts val="750"/>
              </a:spcBef>
              <a:buClr>
                <a:srgbClr val="FFFF00"/>
              </a:buClr>
              <a:buSzPct val="80000"/>
              <a:buFont typeface="Arial" panose="020B0604020202020204" pitchFamily="34" charset="0"/>
              <a:buNone/>
            </a:pPr>
            <a:endParaRPr lang="en-US" altLang="en-US" sz="2000" dirty="0">
              <a:ea typeface="Microsoft YaHei" panose="020B0503020204020204" pitchFamily="34" charset="-122"/>
            </a:endParaRPr>
          </a:p>
          <a:p>
            <a:pPr>
              <a:spcBef>
                <a:spcPts val="750"/>
              </a:spcBef>
              <a:buClrTx/>
              <a:buSzTx/>
              <a:buFontTx/>
              <a:buNone/>
            </a:pPr>
            <a:endParaRPr lang="en-US" altLang="en-US" sz="2000" dirty="0">
              <a:ea typeface="Microsoft YaHei" panose="020B0503020204020204" pitchFamily="34" charset="-122"/>
            </a:endParaRPr>
          </a:p>
          <a:p>
            <a:pPr>
              <a:spcBef>
                <a:spcPts val="750"/>
              </a:spcBef>
              <a:buClrTx/>
              <a:buSzTx/>
              <a:buFontTx/>
              <a:buNone/>
            </a:pPr>
            <a:endParaRPr lang="en-US" altLang="en-US" sz="2000" dirty="0">
              <a:ea typeface="Microsoft YaHei" panose="020B0503020204020204" pitchFamily="34" charset="-122"/>
            </a:endParaRPr>
          </a:p>
          <a:p>
            <a:pPr>
              <a:spcBef>
                <a:spcPts val="750"/>
              </a:spcBef>
              <a:buClrTx/>
              <a:buSzTx/>
              <a:buFontTx/>
              <a:buNone/>
            </a:pPr>
            <a:endParaRPr lang="en-US" altLang="en-US" sz="2000" dirty="0">
              <a:ea typeface="Microsoft YaHei" panose="020B0503020204020204" pitchFamily="34" charset="-122"/>
            </a:endParaRPr>
          </a:p>
          <a:p>
            <a:pPr>
              <a:spcBef>
                <a:spcPts val="750"/>
              </a:spcBef>
              <a:buClrTx/>
              <a:buSzTx/>
              <a:buFontTx/>
              <a:buNone/>
            </a:pPr>
            <a:endParaRPr lang="en-US" altLang="en-US" sz="2000" dirty="0">
              <a:ea typeface="Microsoft YaHei" panose="020B0503020204020204" pitchFamily="34" charset="-122"/>
            </a:endParaRPr>
          </a:p>
          <a:p>
            <a:pPr marL="419100" indent="-381000" algn="ctr">
              <a:lnSpc>
                <a:spcPct val="90000"/>
              </a:lnSpc>
              <a:spcBef>
                <a:spcPts val="750"/>
              </a:spcBef>
              <a:buClrTx/>
              <a:buSzPct val="80000"/>
              <a:buFontTx/>
              <a:buNone/>
            </a:pPr>
            <a:endParaRPr lang="en-US" altLang="en-US" sz="3000" dirty="0">
              <a:ea typeface="Microsoft YaHei" panose="020B0503020204020204" pitchFamily="34" charset="-122"/>
            </a:endParaRPr>
          </a:p>
          <a:p>
            <a:pPr marL="419100" indent="-381000">
              <a:lnSpc>
                <a:spcPct val="90000"/>
              </a:lnSpc>
              <a:spcBef>
                <a:spcPts val="750"/>
              </a:spcBef>
              <a:buClrTx/>
              <a:buSzPct val="80000"/>
              <a:buFontTx/>
              <a:buNone/>
            </a:pPr>
            <a:endParaRPr lang="en-US" altLang="en-US" sz="3000" dirty="0">
              <a:ea typeface="Microsoft YaHei" panose="020B0503020204020204"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76200"/>
            <a:ext cx="2090759" cy="1983318"/>
          </a:xfrm>
          <a:prstGeom prst="rect">
            <a:avLst/>
          </a:prstGeom>
        </p:spPr>
      </p:pic>
    </p:spTree>
    <p:extLst>
      <p:ext uri="{BB962C8B-B14F-4D97-AF65-F5344CB8AC3E}">
        <p14:creationId xmlns:p14="http://schemas.microsoft.com/office/powerpoint/2010/main" val="1358624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76200" y="274638"/>
            <a:ext cx="6096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Verdana" panose="020B0604030504040204" pitchFamily="34" charset="0"/>
                <a:cs typeface="Arial" panose="020B0604020202020204" pitchFamily="34" charset="0"/>
              </a:defRPr>
            </a:lvl9pPr>
          </a:lstStyle>
          <a:p>
            <a:pPr>
              <a:buClrTx/>
              <a:buFontTx/>
              <a:buNone/>
            </a:pPr>
            <a:r>
              <a:rPr lang="en-US" altLang="en-US" sz="4100" dirty="0">
                <a:ea typeface="Microsoft YaHei" panose="020B0503020204020204" pitchFamily="34" charset="-122"/>
              </a:rPr>
              <a:t>Some Parting </a:t>
            </a:r>
            <a:r>
              <a:rPr lang="en-US" altLang="en-US" sz="4100" dirty="0" smtClean="0">
                <a:ea typeface="Microsoft YaHei" panose="020B0503020204020204" pitchFamily="34" charset="-122"/>
              </a:rPr>
              <a:t>Words of…Wisdom?</a:t>
            </a:r>
            <a:endParaRPr lang="en-US" altLang="en-US" sz="4100" dirty="0">
              <a:ea typeface="Microsoft YaHei" panose="020B0503020204020204" pitchFamily="34" charset="-122"/>
            </a:endParaRPr>
          </a:p>
        </p:txBody>
      </p:sp>
      <p:sp>
        <p:nvSpPr>
          <p:cNvPr id="14338" name="Text Box 2"/>
          <p:cNvSpPr txBox="1">
            <a:spLocks noChangeArrowheads="1"/>
          </p:cNvSpPr>
          <p:nvPr/>
        </p:nvSpPr>
        <p:spPr bwMode="auto">
          <a:xfrm>
            <a:off x="76200" y="2332038"/>
            <a:ext cx="8991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Verdana" panose="020B0604030504040204" pitchFamily="34" charset="0"/>
                <a:cs typeface="Arial" panose="020B0604020202020204" pitchFamily="34" charset="0"/>
              </a:defRPr>
            </a:lvl9pPr>
          </a:lstStyle>
          <a:p>
            <a:pPr>
              <a:spcBef>
                <a:spcPts val="750"/>
              </a:spcBef>
              <a:buClr>
                <a:srgbClr val="FFFF00"/>
              </a:buClr>
              <a:buSzPct val="80000"/>
              <a:buFont typeface="Arial" panose="020B0604020202020204" pitchFamily="34" charset="0"/>
              <a:buChar char="•"/>
            </a:pPr>
            <a:r>
              <a:rPr lang="en-US" altLang="en-US" sz="3000" dirty="0" smtClean="0">
                <a:ea typeface="Microsoft YaHei" panose="020B0503020204020204" pitchFamily="34" charset="-122"/>
              </a:rPr>
              <a:t>It’s “déjà vu” all over again</a:t>
            </a:r>
            <a:endParaRPr lang="en-US" altLang="en-US" sz="3000" dirty="0">
              <a:ea typeface="Microsoft YaHei" panose="020B0503020204020204" pitchFamily="34" charset="-122"/>
            </a:endParaRPr>
          </a:p>
          <a:p>
            <a:pPr>
              <a:spcBef>
                <a:spcPts val="750"/>
              </a:spcBef>
              <a:buClr>
                <a:srgbClr val="FFFF00"/>
              </a:buClr>
              <a:buSzPct val="80000"/>
              <a:buFont typeface="Arial" panose="020B0604020202020204" pitchFamily="34" charset="0"/>
              <a:buChar char="•"/>
            </a:pPr>
            <a:r>
              <a:rPr lang="en-US" altLang="en-US" sz="3000" dirty="0" smtClean="0">
                <a:ea typeface="Microsoft YaHei" panose="020B0503020204020204" pitchFamily="34" charset="-122"/>
              </a:rPr>
              <a:t>The “Oath of Office” is more than just pretty words </a:t>
            </a:r>
            <a:endParaRPr lang="en-US" altLang="en-US" sz="3000" dirty="0">
              <a:ea typeface="Microsoft YaHei" panose="020B0503020204020204" pitchFamily="34" charset="-122"/>
            </a:endParaRPr>
          </a:p>
          <a:p>
            <a:pPr>
              <a:spcBef>
                <a:spcPts val="750"/>
              </a:spcBef>
              <a:buClr>
                <a:srgbClr val="FFFF00"/>
              </a:buClr>
              <a:buSzPct val="80000"/>
              <a:buFont typeface="Arial" panose="020B0604020202020204" pitchFamily="34" charset="0"/>
              <a:buChar char="•"/>
            </a:pPr>
            <a:r>
              <a:rPr lang="en-US" altLang="en-US" sz="3000" dirty="0" smtClean="0">
                <a:ea typeface="Microsoft YaHei" panose="020B0503020204020204" pitchFamily="34" charset="-122"/>
              </a:rPr>
              <a:t>Where you sit matters, not where you stand</a:t>
            </a:r>
            <a:endParaRPr lang="en-US" altLang="en-US" sz="3000" dirty="0">
              <a:ea typeface="Microsoft YaHei" panose="020B0503020204020204" pitchFamily="34" charset="-122"/>
            </a:endParaRPr>
          </a:p>
          <a:p>
            <a:pPr>
              <a:spcBef>
                <a:spcPts val="750"/>
              </a:spcBef>
              <a:buClr>
                <a:srgbClr val="FFFF00"/>
              </a:buClr>
              <a:buSzPct val="80000"/>
              <a:buFont typeface="Arial" panose="020B0604020202020204" pitchFamily="34" charset="0"/>
              <a:buChar char="•"/>
            </a:pPr>
            <a:r>
              <a:rPr lang="en-US" altLang="en-US" sz="3000" dirty="0" smtClean="0">
                <a:ea typeface="Microsoft YaHei" panose="020B0503020204020204" pitchFamily="34" charset="-122"/>
              </a:rPr>
              <a:t>Know yourself and others</a:t>
            </a:r>
            <a:endParaRPr lang="en-US" altLang="en-US" sz="3000" dirty="0">
              <a:ea typeface="Microsoft YaHei" panose="020B0503020204020204" pitchFamily="34" charset="-122"/>
            </a:endParaRPr>
          </a:p>
          <a:p>
            <a:pPr>
              <a:spcBef>
                <a:spcPts val="750"/>
              </a:spcBef>
              <a:buClr>
                <a:srgbClr val="FFFF00"/>
              </a:buClr>
              <a:buSzPct val="80000"/>
              <a:buFont typeface="Arial" panose="020B0604020202020204" pitchFamily="34" charset="0"/>
              <a:buChar char="•"/>
            </a:pPr>
            <a:r>
              <a:rPr lang="en-US" altLang="en-US" sz="3000" dirty="0" smtClean="0">
                <a:ea typeface="Microsoft YaHei" panose="020B0503020204020204" pitchFamily="34" charset="-122"/>
              </a:rPr>
              <a:t>You are never alone </a:t>
            </a:r>
            <a:endParaRPr lang="en-US" altLang="en-US" sz="3000" dirty="0">
              <a:ea typeface="Microsoft YaHei" panose="020B0503020204020204"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5424" y="0"/>
            <a:ext cx="2568102" cy="2514600"/>
          </a:xfrm>
          <a:prstGeom prst="rect">
            <a:avLst/>
          </a:prstGeom>
        </p:spPr>
      </p:pic>
    </p:spTree>
    <p:extLst>
      <p:ext uri="{BB962C8B-B14F-4D97-AF65-F5344CB8AC3E}">
        <p14:creationId xmlns:p14="http://schemas.microsoft.com/office/powerpoint/2010/main" val="3181593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576" indent="0">
              <a:buNone/>
            </a:pPr>
            <a:r>
              <a:rPr lang="en-US" sz="4800" dirty="0" smtClean="0"/>
              <a:t>What other ethics rules should ethics officials be aware of that apply to SGEs?</a:t>
            </a:r>
          </a:p>
          <a:p>
            <a:pPr marL="36576" indent="0">
              <a:buNone/>
            </a:pPr>
            <a:endParaRPr lang="en-US" sz="4800" dirty="0" smtClean="0"/>
          </a:p>
        </p:txBody>
      </p:sp>
    </p:spTree>
    <p:extLst>
      <p:ext uri="{BB962C8B-B14F-4D97-AF65-F5344CB8AC3E}">
        <p14:creationId xmlns:p14="http://schemas.microsoft.com/office/powerpoint/2010/main" val="21950796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SGE Transition</a:t>
            </a:r>
            <a:endParaRPr lang="en-US" dirty="0"/>
          </a:p>
        </p:txBody>
      </p:sp>
      <p:sp>
        <p:nvSpPr>
          <p:cNvPr id="5" name="Content Placeholder 4"/>
          <p:cNvSpPr>
            <a:spLocks noGrp="1"/>
          </p:cNvSpPr>
          <p:nvPr>
            <p:ph sz="half" idx="1"/>
          </p:nvPr>
        </p:nvSpPr>
        <p:spPr>
          <a:xfrm>
            <a:off x="457200" y="1600200"/>
            <a:ext cx="3657600" cy="5029200"/>
          </a:xfrm>
          <a:solidFill>
            <a:schemeClr val="bg2">
              <a:lumMod val="60000"/>
              <a:lumOff val="40000"/>
            </a:schemeClr>
          </a:solidFill>
        </p:spPr>
        <p:txBody>
          <a:bodyPr>
            <a:normAutofit/>
          </a:bodyPr>
          <a:lstStyle/>
          <a:p>
            <a:pPr marL="36576" indent="0">
              <a:buNone/>
            </a:pPr>
            <a:r>
              <a:rPr lang="en-US" sz="3200" dirty="0" smtClean="0">
                <a:solidFill>
                  <a:srgbClr val="FFFF66"/>
                </a:solidFill>
              </a:rPr>
              <a:t>FACA SGEs</a:t>
            </a:r>
            <a:r>
              <a:rPr lang="en-US" sz="3200" dirty="0">
                <a:solidFill>
                  <a:srgbClr val="FFFF66"/>
                </a:solidFill>
              </a:rPr>
              <a:t>	</a:t>
            </a:r>
            <a:endParaRPr lang="en-US" sz="3200" dirty="0" smtClean="0">
              <a:solidFill>
                <a:srgbClr val="FFFF66"/>
              </a:solidFill>
            </a:endParaRPr>
          </a:p>
          <a:p>
            <a:endParaRPr lang="en-US" dirty="0"/>
          </a:p>
          <a:p>
            <a:pPr marL="36576" indent="0">
              <a:buNone/>
            </a:pPr>
            <a:r>
              <a:rPr lang="en-US" dirty="0" smtClean="0"/>
              <a:t>Unlikely turnover</a:t>
            </a:r>
          </a:p>
          <a:p>
            <a:pPr marL="36576" indent="0">
              <a:buNone/>
            </a:pPr>
            <a:endParaRPr lang="en-US" dirty="0" smtClean="0"/>
          </a:p>
          <a:p>
            <a:pPr marL="36576" indent="0">
              <a:buNone/>
            </a:pPr>
            <a:r>
              <a:rPr lang="en-US" dirty="0" smtClean="0"/>
              <a:t>Term appointments</a:t>
            </a:r>
          </a:p>
          <a:p>
            <a:pPr marL="36576" indent="0">
              <a:buNone/>
            </a:pPr>
            <a:endParaRPr lang="en-US" dirty="0" smtClean="0"/>
          </a:p>
          <a:p>
            <a:pPr marL="36576" indent="0">
              <a:buNone/>
            </a:pPr>
            <a:r>
              <a:rPr lang="en-US" dirty="0" smtClean="0"/>
              <a:t>Not </a:t>
            </a:r>
            <a:r>
              <a:rPr lang="en-US" dirty="0"/>
              <a:t>PA                                   </a:t>
            </a:r>
          </a:p>
          <a:p>
            <a:endParaRPr lang="en-US" dirty="0"/>
          </a:p>
        </p:txBody>
      </p:sp>
      <p:sp>
        <p:nvSpPr>
          <p:cNvPr id="6" name="Content Placeholder 5"/>
          <p:cNvSpPr>
            <a:spLocks noGrp="1"/>
          </p:cNvSpPr>
          <p:nvPr>
            <p:ph sz="half" idx="2"/>
          </p:nvPr>
        </p:nvSpPr>
        <p:spPr>
          <a:xfrm>
            <a:off x="4267200" y="1600200"/>
            <a:ext cx="3657600" cy="5029200"/>
          </a:xfrm>
          <a:solidFill>
            <a:schemeClr val="bg2">
              <a:lumMod val="60000"/>
              <a:lumOff val="40000"/>
            </a:schemeClr>
          </a:solidFill>
        </p:spPr>
        <p:txBody>
          <a:bodyPr>
            <a:normAutofit/>
          </a:bodyPr>
          <a:lstStyle/>
          <a:p>
            <a:pPr marL="36576" indent="0">
              <a:buNone/>
            </a:pPr>
            <a:r>
              <a:rPr lang="en-US" sz="3200" dirty="0" smtClean="0">
                <a:solidFill>
                  <a:srgbClr val="FFFF00"/>
                </a:solidFill>
              </a:rPr>
              <a:t>Non-FACA SGEs</a:t>
            </a:r>
          </a:p>
          <a:p>
            <a:pPr marL="36576" indent="0">
              <a:buNone/>
            </a:pPr>
            <a:endParaRPr lang="en-US" dirty="0"/>
          </a:p>
          <a:p>
            <a:pPr marL="36576" indent="0">
              <a:buNone/>
            </a:pPr>
            <a:r>
              <a:rPr lang="en-US" dirty="0" smtClean="0"/>
              <a:t>Intent to nominate</a:t>
            </a:r>
          </a:p>
          <a:p>
            <a:pPr marL="36576" indent="0">
              <a:buNone/>
            </a:pPr>
            <a:endParaRPr lang="en-US" dirty="0"/>
          </a:p>
          <a:p>
            <a:pPr marL="36576" indent="0">
              <a:buNone/>
            </a:pPr>
            <a:r>
              <a:rPr lang="en-US" dirty="0" smtClean="0"/>
              <a:t>Advisor/counselor</a:t>
            </a:r>
          </a:p>
          <a:p>
            <a:pPr marL="36576" indent="0">
              <a:buNone/>
            </a:pPr>
            <a:endParaRPr lang="en-US" dirty="0" smtClean="0"/>
          </a:p>
          <a:p>
            <a:pPr marL="36576" indent="0">
              <a:buNone/>
            </a:pPr>
            <a:r>
              <a:rPr lang="en-US" dirty="0" smtClean="0"/>
              <a:t>DO-01-009</a:t>
            </a:r>
          </a:p>
          <a:p>
            <a:pPr marL="36576" indent="0">
              <a:buNone/>
            </a:pPr>
            <a:r>
              <a:rPr lang="en-US" dirty="0" smtClean="0"/>
              <a:t>(3/15/01)</a:t>
            </a:r>
            <a:endParaRPr lang="en-US" dirty="0"/>
          </a:p>
          <a:p>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33</a:t>
            </a:fld>
            <a:endParaRPr lang="en-US" dirty="0"/>
          </a:p>
        </p:txBody>
      </p:sp>
    </p:spTree>
    <p:extLst>
      <p:ext uri="{BB962C8B-B14F-4D97-AF65-F5344CB8AC3E}">
        <p14:creationId xmlns:p14="http://schemas.microsoft.com/office/powerpoint/2010/main" val="1595721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Financial Disclosure</a:t>
            </a:r>
          </a:p>
        </p:txBody>
      </p:sp>
      <p:sp>
        <p:nvSpPr>
          <p:cNvPr id="3" name="Content Placeholder 2"/>
          <p:cNvSpPr>
            <a:spLocks noGrp="1"/>
          </p:cNvSpPr>
          <p:nvPr>
            <p:ph idx="1"/>
          </p:nvPr>
        </p:nvSpPr>
        <p:spPr>
          <a:xfrm>
            <a:off x="457200" y="1600200"/>
            <a:ext cx="7467600" cy="4953000"/>
          </a:xfrm>
        </p:spPr>
        <p:txBody>
          <a:bodyPr>
            <a:normAutofit fontScale="25000" lnSpcReduction="20000"/>
          </a:bodyPr>
          <a:lstStyle/>
          <a:p>
            <a:pPr marL="36576" indent="0">
              <a:buNone/>
            </a:pPr>
            <a:r>
              <a:rPr lang="en-US" sz="11200" b="1" dirty="0" smtClean="0">
                <a:solidFill>
                  <a:srgbClr val="FFFF66"/>
                </a:solidFill>
                <a:latin typeface="Arial" panose="020B0604020202020204" pitchFamily="34" charset="0"/>
                <a:cs typeface="Arial" panose="020B0604020202020204" pitchFamily="34" charset="0"/>
              </a:rPr>
              <a:t>FACA SGEs</a:t>
            </a:r>
            <a:r>
              <a:rPr lang="en-US" sz="11200" b="1" dirty="0" smtClean="0">
                <a:latin typeface="Arial" panose="020B0604020202020204" pitchFamily="34" charset="0"/>
                <a:cs typeface="Arial" panose="020B0604020202020204" pitchFamily="34" charset="0"/>
              </a:rPr>
              <a:t>: </a:t>
            </a:r>
          </a:p>
          <a:p>
            <a:pPr marL="36576" indent="0">
              <a:buNone/>
            </a:pPr>
            <a:endParaRPr lang="en-US" sz="11200" dirty="0" smtClean="0">
              <a:latin typeface="Arial" panose="020B0604020202020204" pitchFamily="34" charset="0"/>
              <a:cs typeface="Arial" panose="020B0604020202020204" pitchFamily="34" charset="0"/>
            </a:endParaRPr>
          </a:p>
          <a:p>
            <a:r>
              <a:rPr lang="en-US" sz="11200" dirty="0" smtClean="0">
                <a:latin typeface="Arial" panose="020B0604020202020204" pitchFamily="34" charset="0"/>
                <a:cs typeface="Arial" panose="020B0604020202020204" pitchFamily="34" charset="0"/>
              </a:rPr>
              <a:t>Current employment, previous </a:t>
            </a:r>
            <a:r>
              <a:rPr lang="en-US" sz="11200" dirty="0">
                <a:latin typeface="Arial" panose="020B0604020202020204" pitchFamily="34" charset="0"/>
                <a:cs typeface="Arial" panose="020B0604020202020204" pitchFamily="34" charset="0"/>
              </a:rPr>
              <a:t>employment </a:t>
            </a:r>
            <a:r>
              <a:rPr lang="en-US" sz="11200" dirty="0" smtClean="0">
                <a:latin typeface="Arial" panose="020B0604020202020204" pitchFamily="34" charset="0"/>
                <a:cs typeface="Arial" panose="020B0604020202020204" pitchFamily="34" charset="0"/>
              </a:rPr>
              <a:t>within </a:t>
            </a:r>
            <a:r>
              <a:rPr lang="en-US" sz="11200" dirty="0">
                <a:latin typeface="Arial" panose="020B0604020202020204" pitchFamily="34" charset="0"/>
                <a:cs typeface="Arial" panose="020B0604020202020204" pitchFamily="34" charset="0"/>
              </a:rPr>
              <a:t>the last 12 </a:t>
            </a:r>
            <a:r>
              <a:rPr lang="en-US" sz="11200" dirty="0" smtClean="0">
                <a:latin typeface="Arial" panose="020B0604020202020204" pitchFamily="34" charset="0"/>
                <a:cs typeface="Arial" panose="020B0604020202020204" pitchFamily="34" charset="0"/>
              </a:rPr>
              <a:t>months, and seeking </a:t>
            </a:r>
            <a:r>
              <a:rPr lang="en-US" sz="11200" dirty="0">
                <a:latin typeface="Arial" panose="020B0604020202020204" pitchFamily="34" charset="0"/>
                <a:cs typeface="Arial" panose="020B0604020202020204" pitchFamily="34" charset="0"/>
              </a:rPr>
              <a:t>for employment </a:t>
            </a:r>
            <a:endParaRPr lang="en-US" sz="11200" dirty="0" smtClean="0">
              <a:latin typeface="Arial" panose="020B0604020202020204" pitchFamily="34" charset="0"/>
              <a:cs typeface="Arial" panose="020B0604020202020204" pitchFamily="34" charset="0"/>
            </a:endParaRPr>
          </a:p>
          <a:p>
            <a:endParaRPr lang="en-US" sz="11200" dirty="0" smtClean="0">
              <a:latin typeface="Arial" panose="020B0604020202020204" pitchFamily="34" charset="0"/>
              <a:cs typeface="Arial" panose="020B0604020202020204" pitchFamily="34" charset="0"/>
            </a:endParaRPr>
          </a:p>
          <a:p>
            <a:r>
              <a:rPr lang="en-US" sz="11200" dirty="0" smtClean="0">
                <a:latin typeface="Arial" panose="020B0604020202020204" pitchFamily="34" charset="0"/>
                <a:cs typeface="Arial" panose="020B0604020202020204" pitchFamily="34" charset="0"/>
              </a:rPr>
              <a:t>Leave of Absence</a:t>
            </a:r>
            <a:endParaRPr lang="en-US" sz="11200" dirty="0">
              <a:latin typeface="Arial" panose="020B0604020202020204" pitchFamily="34" charset="0"/>
              <a:cs typeface="Arial" panose="020B0604020202020204" pitchFamily="34" charset="0"/>
            </a:endParaRPr>
          </a:p>
          <a:p>
            <a:endParaRPr lang="en-US" sz="11200" dirty="0" smtClean="0">
              <a:latin typeface="Arial" panose="020B0604020202020204" pitchFamily="34" charset="0"/>
              <a:cs typeface="Arial" panose="020B0604020202020204" pitchFamily="34" charset="0"/>
            </a:endParaRPr>
          </a:p>
          <a:p>
            <a:r>
              <a:rPr lang="en-US" sz="11200" dirty="0" smtClean="0">
                <a:latin typeface="Arial" panose="020B0604020202020204" pitchFamily="34" charset="0"/>
                <a:cs typeface="Arial" panose="020B0604020202020204" pitchFamily="34" charset="0"/>
              </a:rPr>
              <a:t>Stock </a:t>
            </a:r>
            <a:r>
              <a:rPr lang="en-US" sz="11200" dirty="0">
                <a:latin typeface="Arial" panose="020B0604020202020204" pitchFamily="34" charset="0"/>
                <a:cs typeface="Arial" panose="020B0604020202020204" pitchFamily="34" charset="0"/>
              </a:rPr>
              <a:t>Ownership</a:t>
            </a:r>
          </a:p>
          <a:p>
            <a:endParaRPr lang="en-US" sz="11200" dirty="0" smtClean="0">
              <a:latin typeface="Arial" panose="020B0604020202020204" pitchFamily="34" charset="0"/>
              <a:cs typeface="Arial" panose="020B0604020202020204" pitchFamily="34" charset="0"/>
            </a:endParaRPr>
          </a:p>
          <a:p>
            <a:r>
              <a:rPr lang="en-US" sz="11200" dirty="0" smtClean="0">
                <a:latin typeface="Arial" panose="020B0604020202020204" pitchFamily="34" charset="0"/>
                <a:cs typeface="Arial" panose="020B0604020202020204" pitchFamily="34" charset="0"/>
              </a:rPr>
              <a:t>Committees </a:t>
            </a:r>
            <a:r>
              <a:rPr lang="en-US" sz="11200" dirty="0">
                <a:latin typeface="Arial" panose="020B0604020202020204" pitchFamily="34" charset="0"/>
                <a:cs typeface="Arial" panose="020B0604020202020204" pitchFamily="34" charset="0"/>
              </a:rPr>
              <a:t>and boards</a:t>
            </a:r>
          </a:p>
          <a:p>
            <a:endParaRPr lang="en-US" sz="11200" dirty="0" smtClean="0">
              <a:latin typeface="Arial" panose="020B0604020202020204" pitchFamily="34" charset="0"/>
              <a:cs typeface="Arial" panose="020B0604020202020204" pitchFamily="34" charset="0"/>
            </a:endParaRPr>
          </a:p>
          <a:p>
            <a:endParaRPr lang="en-US" sz="11200" dirty="0">
              <a:latin typeface="Arial" panose="020B0604020202020204" pitchFamily="34" charset="0"/>
              <a:cs typeface="Arial" panose="020B0604020202020204" pitchFamily="34" charset="0"/>
            </a:endParaRPr>
          </a:p>
          <a:p>
            <a:endParaRPr lang="en-US" sz="11200" dirty="0" smtClean="0">
              <a:latin typeface="Arial" panose="020B0604020202020204" pitchFamily="34" charset="0"/>
              <a:cs typeface="Arial" panose="020B0604020202020204" pitchFamily="34" charset="0"/>
            </a:endParaRPr>
          </a:p>
          <a:p>
            <a:endParaRPr lang="en-US" sz="5600" dirty="0"/>
          </a:p>
          <a:p>
            <a:endParaRPr lang="en-US" sz="5600" dirty="0"/>
          </a:p>
          <a:p>
            <a:pPr marL="0" indent="0">
              <a:buNone/>
            </a:pPr>
            <a:r>
              <a:rPr lang="en-US" i="1" dirty="0"/>
              <a:t> </a:t>
            </a:r>
            <a:endParaRPr lang="en-US" dirty="0"/>
          </a:p>
          <a:p>
            <a:pPr marL="0" indent="0">
              <a:buNone/>
            </a:pPr>
            <a:r>
              <a:rPr lang="en-US" i="1" dirty="0"/>
              <a:t> </a:t>
            </a:r>
            <a:endParaRPr lang="en-US" dirty="0"/>
          </a:p>
          <a:p>
            <a:pPr marL="0" indent="0">
              <a:buNone/>
            </a:pPr>
            <a:r>
              <a:rPr lang="en-US" i="1" dirty="0"/>
              <a:t> </a:t>
            </a:r>
            <a:endParaRPr lang="en-US" dirty="0"/>
          </a:p>
          <a:p>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34</a:t>
            </a:fld>
            <a:endParaRPr lang="en-US" dirty="0"/>
          </a:p>
        </p:txBody>
      </p:sp>
    </p:spTree>
    <p:extLst>
      <p:ext uri="{BB962C8B-B14F-4D97-AF65-F5344CB8AC3E}">
        <p14:creationId xmlns:p14="http://schemas.microsoft.com/office/powerpoint/2010/main" val="1958348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467600" cy="914400"/>
          </a:xfrm>
        </p:spPr>
        <p:txBody>
          <a:bodyPr>
            <a:normAutofit/>
          </a:bodyPr>
          <a:lstStyle/>
          <a:p>
            <a:r>
              <a:rPr lang="en-US" sz="3200" dirty="0" smtClean="0">
                <a:solidFill>
                  <a:schemeClr val="accent6">
                    <a:lumMod val="40000"/>
                    <a:lumOff val="60000"/>
                  </a:schemeClr>
                </a:solidFill>
              </a:rPr>
              <a:t>Financial Disclosure </a:t>
            </a:r>
            <a:endParaRPr lang="en-US" sz="3200" dirty="0">
              <a:solidFill>
                <a:schemeClr val="accent6">
                  <a:lumMod val="40000"/>
                  <a:lumOff val="60000"/>
                </a:schemeClr>
              </a:solidFill>
            </a:endParaRPr>
          </a:p>
        </p:txBody>
      </p:sp>
      <p:sp>
        <p:nvSpPr>
          <p:cNvPr id="3" name="Content Placeholder 2"/>
          <p:cNvSpPr>
            <a:spLocks noGrp="1"/>
          </p:cNvSpPr>
          <p:nvPr>
            <p:ph idx="1"/>
          </p:nvPr>
        </p:nvSpPr>
        <p:spPr>
          <a:xfrm>
            <a:off x="457200" y="1219200"/>
            <a:ext cx="7391400" cy="5410200"/>
          </a:xfrm>
        </p:spPr>
        <p:txBody>
          <a:bodyPr>
            <a:noAutofit/>
          </a:bodyPr>
          <a:lstStyle/>
          <a:p>
            <a:r>
              <a:rPr lang="en-US" sz="2800" dirty="0">
                <a:latin typeface="Arial" panose="020B0604020202020204" pitchFamily="34" charset="0"/>
                <a:cs typeface="Arial" panose="020B0604020202020204" pitchFamily="34" charset="0"/>
              </a:rPr>
              <a:t>Honorarium or travel payment within the last 12 </a:t>
            </a:r>
            <a:r>
              <a:rPr lang="en-US" sz="2800" dirty="0" smtClean="0">
                <a:latin typeface="Arial" panose="020B0604020202020204" pitchFamily="34" charset="0"/>
                <a:cs typeface="Arial" panose="020B0604020202020204" pitchFamily="34" charset="0"/>
              </a:rPr>
              <a:t>months</a:t>
            </a:r>
          </a:p>
          <a:p>
            <a:r>
              <a:rPr lang="en-US" sz="2800" dirty="0" smtClean="0">
                <a:latin typeface="Arial" panose="020B0604020202020204" pitchFamily="34" charset="0"/>
                <a:cs typeface="Arial" panose="020B0604020202020204" pitchFamily="34" charset="0"/>
              </a:rPr>
              <a:t>Family </a:t>
            </a:r>
            <a:r>
              <a:rPr lang="en-US" sz="2800" dirty="0">
                <a:latin typeface="Arial" panose="020B0604020202020204" pitchFamily="34" charset="0"/>
                <a:cs typeface="Arial" panose="020B0604020202020204" pitchFamily="34" charset="0"/>
              </a:rPr>
              <a:t>relationship, business or professional partnership</a:t>
            </a:r>
          </a:p>
          <a:p>
            <a:r>
              <a:rPr lang="en-US" sz="2800" dirty="0" smtClean="0">
                <a:latin typeface="Arial" panose="020B0604020202020204" pitchFamily="34" charset="0"/>
                <a:cs typeface="Arial" panose="020B0604020202020204" pitchFamily="34" charset="0"/>
              </a:rPr>
              <a:t>PhD </a:t>
            </a:r>
            <a:r>
              <a:rPr lang="en-US" sz="2800" dirty="0">
                <a:latin typeface="Arial" panose="020B0604020202020204" pitchFamily="34" charset="0"/>
                <a:cs typeface="Arial" panose="020B0604020202020204" pitchFamily="34" charset="0"/>
              </a:rPr>
              <a:t>students and </a:t>
            </a:r>
            <a:r>
              <a:rPr lang="en-US" sz="2800" dirty="0" smtClean="0">
                <a:latin typeface="Arial" panose="020B0604020202020204" pitchFamily="34" charset="0"/>
                <a:cs typeface="Arial" panose="020B0604020202020204" pitchFamily="34" charset="0"/>
              </a:rPr>
              <a:t>advisor</a:t>
            </a:r>
          </a:p>
          <a:p>
            <a:r>
              <a:rPr lang="en-US" sz="2800" dirty="0" smtClean="0">
                <a:latin typeface="Arial" panose="020B0604020202020204" pitchFamily="34" charset="0"/>
                <a:cs typeface="Arial" panose="020B0604020202020204" pitchFamily="34" charset="0"/>
              </a:rPr>
              <a:t>Collaborators </a:t>
            </a:r>
            <a:r>
              <a:rPr lang="en-US" sz="2800" dirty="0">
                <a:latin typeface="Arial" panose="020B0604020202020204" pitchFamily="34" charset="0"/>
                <a:cs typeface="Arial" panose="020B0604020202020204" pitchFamily="34" charset="0"/>
              </a:rPr>
              <a:t>including co-</a:t>
            </a:r>
            <a:r>
              <a:rPr lang="en-US" sz="2800" dirty="0" smtClean="0">
                <a:latin typeface="Arial" panose="020B0604020202020204" pitchFamily="34" charset="0"/>
                <a:cs typeface="Arial" panose="020B0604020202020204" pitchFamily="34" charset="0"/>
              </a:rPr>
              <a:t>authors and </a:t>
            </a:r>
            <a:r>
              <a:rPr lang="en-US" sz="2800" dirty="0">
                <a:latin typeface="Arial" panose="020B0604020202020204" pitchFamily="34" charset="0"/>
                <a:cs typeface="Arial" panose="020B0604020202020204" pitchFamily="34" charset="0"/>
              </a:rPr>
              <a:t>co-</a:t>
            </a:r>
            <a:r>
              <a:rPr lang="en-US" sz="2800" dirty="0" smtClean="0">
                <a:latin typeface="Arial" panose="020B0604020202020204" pitchFamily="34" charset="0"/>
                <a:cs typeface="Arial" panose="020B0604020202020204" pitchFamily="34" charset="0"/>
              </a:rPr>
              <a:t>editors </a:t>
            </a:r>
          </a:p>
          <a:p>
            <a:r>
              <a:rPr lang="en-US" sz="2800" dirty="0" smtClean="0">
                <a:latin typeface="Arial" panose="020B0604020202020204" pitchFamily="34" charset="0"/>
                <a:cs typeface="Arial" panose="020B0604020202020204" pitchFamily="34" charset="0"/>
              </a:rPr>
              <a:t>Catch All</a:t>
            </a:r>
          </a:p>
          <a:p>
            <a:endParaRPr lang="en-US" sz="2800" dirty="0" smtClean="0"/>
          </a:p>
          <a:p>
            <a:pPr marL="36576" indent="0">
              <a:buNone/>
            </a:pPr>
            <a:endParaRPr lang="en-US" sz="9600" dirty="0">
              <a:latin typeface="Arial" panose="020B0604020202020204" pitchFamily="34" charset="0"/>
              <a:cs typeface="Arial" panose="020B0604020202020204" pitchFamily="34" charset="0"/>
            </a:endParaRPr>
          </a:p>
          <a:p>
            <a:endParaRPr lang="en-US" sz="2800" dirty="0"/>
          </a:p>
          <a:p>
            <a:pPr marL="36576" indent="0">
              <a:buNone/>
            </a:pPr>
            <a:endParaRPr lang="en-US" sz="2400" dirty="0"/>
          </a:p>
          <a:p>
            <a:endParaRPr 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636179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Financial Disclosure </a:t>
            </a:r>
            <a:endParaRPr lang="en-US" dirty="0">
              <a:solidFill>
                <a:schemeClr val="accent6">
                  <a:lumMod val="40000"/>
                  <a:lumOff val="60000"/>
                </a:schemeClr>
              </a:solidFill>
            </a:endParaRPr>
          </a:p>
        </p:txBody>
      </p:sp>
      <p:sp>
        <p:nvSpPr>
          <p:cNvPr id="3" name="Content Placeholder 2"/>
          <p:cNvSpPr>
            <a:spLocks noGrp="1"/>
          </p:cNvSpPr>
          <p:nvPr>
            <p:ph idx="1"/>
          </p:nvPr>
        </p:nvSpPr>
        <p:spPr/>
        <p:txBody>
          <a:bodyPr/>
          <a:lstStyle/>
          <a:p>
            <a:pPr marL="36576" indent="0">
              <a:buNone/>
            </a:pPr>
            <a:endParaRPr lang="en-US" sz="3200" dirty="0" smtClean="0"/>
          </a:p>
          <a:p>
            <a:pPr marL="36576" indent="0">
              <a:buNone/>
            </a:pPr>
            <a:r>
              <a:rPr lang="en-US" sz="3200" dirty="0" smtClean="0">
                <a:solidFill>
                  <a:srgbClr val="FFFF66"/>
                </a:solidFill>
              </a:rPr>
              <a:t>Non-FACA SGEs</a:t>
            </a:r>
            <a:r>
              <a:rPr lang="en-US" sz="3200" dirty="0" smtClean="0"/>
              <a:t>:  </a:t>
            </a:r>
          </a:p>
          <a:p>
            <a:pPr marL="36576" indent="0">
              <a:buNone/>
            </a:pPr>
            <a:endParaRPr lang="en-US" sz="3200" dirty="0"/>
          </a:p>
          <a:p>
            <a:r>
              <a:rPr lang="en-US" sz="3200" dirty="0" smtClean="0"/>
              <a:t>278e</a:t>
            </a:r>
          </a:p>
          <a:p>
            <a:endParaRPr lang="en-US" sz="3200" dirty="0"/>
          </a:p>
          <a:p>
            <a:r>
              <a:rPr lang="en-US" sz="3200" dirty="0" smtClean="0"/>
              <a:t>450</a:t>
            </a:r>
            <a:endParaRPr lang="en-US" sz="3200" dirty="0"/>
          </a:p>
          <a:p>
            <a:endParaRPr lang="en-US" dirty="0"/>
          </a:p>
        </p:txBody>
      </p:sp>
    </p:spTree>
    <p:extLst>
      <p:ext uri="{BB962C8B-B14F-4D97-AF65-F5344CB8AC3E}">
        <p14:creationId xmlns:p14="http://schemas.microsoft.com/office/powerpoint/2010/main" val="2431853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          Training</a:t>
            </a:r>
            <a:endParaRPr lang="en-US" dirty="0">
              <a:solidFill>
                <a:schemeClr val="accent6">
                  <a:lumMod val="40000"/>
                  <a:lumOff val="60000"/>
                </a:schemeClr>
              </a:solidFill>
            </a:endParaRPr>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half" idx="3"/>
          </p:nvPr>
        </p:nvSpPr>
        <p:spPr/>
        <p:txBody>
          <a:bodyPr/>
          <a:lstStyle/>
          <a:p>
            <a:endParaRPr lang="en-US" dirty="0"/>
          </a:p>
        </p:txBody>
      </p:sp>
      <p:sp>
        <p:nvSpPr>
          <p:cNvPr id="3" name="Content Placeholder 2"/>
          <p:cNvSpPr>
            <a:spLocks noGrp="1"/>
          </p:cNvSpPr>
          <p:nvPr>
            <p:ph sz="quarter" idx="2"/>
          </p:nvPr>
        </p:nvSpPr>
        <p:spPr>
          <a:xfrm>
            <a:off x="457200" y="1516913"/>
            <a:ext cx="4040188" cy="1073888"/>
          </a:xfrm>
        </p:spPr>
        <p:txBody>
          <a:bodyPr>
            <a:normAutofit fontScale="92500" lnSpcReduction="20000"/>
          </a:bodyPr>
          <a:lstStyle/>
          <a:p>
            <a:pPr marL="0" indent="0">
              <a:buNone/>
            </a:pPr>
            <a:r>
              <a:rPr lang="en-US" b="1" dirty="0" smtClean="0">
                <a:solidFill>
                  <a:srgbClr val="FFFF00"/>
                </a:solidFill>
              </a:rPr>
              <a:t>FACA SGEs:   </a:t>
            </a:r>
          </a:p>
          <a:p>
            <a:pPr marL="0" indent="0">
              <a:buNone/>
            </a:pPr>
            <a:r>
              <a:rPr lang="en-US" b="1" dirty="0" smtClean="0"/>
              <a:t>NSF </a:t>
            </a:r>
            <a:r>
              <a:rPr lang="en-US" b="1" dirty="0"/>
              <a:t>Panelists		</a:t>
            </a:r>
            <a:endParaRPr lang="en-US" sz="2200" dirty="0"/>
          </a:p>
          <a:p>
            <a:pPr marL="0" indent="0">
              <a:buNone/>
            </a:pPr>
            <a:r>
              <a:rPr lang="en-US" dirty="0"/>
              <a:t> </a:t>
            </a:r>
          </a:p>
        </p:txBody>
      </p:sp>
      <p:sp>
        <p:nvSpPr>
          <p:cNvPr id="7" name="Content Placeholder 6"/>
          <p:cNvSpPr>
            <a:spLocks noGrp="1"/>
          </p:cNvSpPr>
          <p:nvPr>
            <p:ph sz="quarter" idx="4"/>
          </p:nvPr>
        </p:nvSpPr>
        <p:spPr>
          <a:xfrm>
            <a:off x="4648200" y="1295400"/>
            <a:ext cx="4041775" cy="1066801"/>
          </a:xfrm>
        </p:spPr>
        <p:txBody>
          <a:bodyPr>
            <a:normAutofit fontScale="92500" lnSpcReduction="20000"/>
          </a:bodyPr>
          <a:lstStyle/>
          <a:p>
            <a:pPr marL="36576" indent="0">
              <a:buNone/>
            </a:pPr>
            <a:endParaRPr lang="en-US" b="1" dirty="0" smtClean="0">
              <a:solidFill>
                <a:srgbClr val="FFFF00"/>
              </a:solidFill>
            </a:endParaRPr>
          </a:p>
          <a:p>
            <a:pPr marL="36576" indent="0">
              <a:buNone/>
            </a:pPr>
            <a:r>
              <a:rPr lang="en-US" b="1" dirty="0" smtClean="0">
                <a:solidFill>
                  <a:srgbClr val="FFFF00"/>
                </a:solidFill>
              </a:rPr>
              <a:t>   Non-FACA SGEs</a:t>
            </a:r>
            <a:r>
              <a:rPr lang="en-US" b="1" dirty="0" smtClean="0"/>
              <a:t>:</a:t>
            </a:r>
          </a:p>
          <a:p>
            <a:pPr marL="36576" indent="0">
              <a:buNone/>
            </a:pPr>
            <a:r>
              <a:rPr lang="en-US" sz="2000" b="1" dirty="0" smtClean="0"/>
              <a:t>    Experts/Consultant</a:t>
            </a:r>
            <a:r>
              <a:rPr lang="en-US" b="1" dirty="0" smtClean="0"/>
              <a:t>s</a:t>
            </a:r>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37</a:t>
            </a:fld>
            <a:endParaRPr lang="en-US" dirty="0"/>
          </a:p>
        </p:txBody>
      </p:sp>
      <p:sp>
        <p:nvSpPr>
          <p:cNvPr id="8" name="Rectangle 7"/>
          <p:cNvSpPr/>
          <p:nvPr/>
        </p:nvSpPr>
        <p:spPr>
          <a:xfrm>
            <a:off x="1828800" y="2590800"/>
            <a:ext cx="4267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Disqualifications</a:t>
            </a:r>
          </a:p>
          <a:p>
            <a:pPr algn="ctr"/>
            <a:endParaRPr lang="en-US" b="1" dirty="0"/>
          </a:p>
          <a:p>
            <a:pPr algn="ctr"/>
            <a:r>
              <a:rPr lang="en-US" b="1" dirty="0"/>
              <a:t>Misuse of Position</a:t>
            </a:r>
          </a:p>
          <a:p>
            <a:pPr algn="ctr"/>
            <a:endParaRPr lang="en-US" b="1" dirty="0"/>
          </a:p>
          <a:p>
            <a:pPr algn="ctr"/>
            <a:r>
              <a:rPr lang="en-US" b="1" dirty="0"/>
              <a:t>Representation</a:t>
            </a:r>
          </a:p>
          <a:p>
            <a:pPr algn="ctr"/>
            <a:endParaRPr lang="en-US" b="1" dirty="0"/>
          </a:p>
          <a:p>
            <a:pPr algn="ctr"/>
            <a:r>
              <a:rPr lang="en-US" b="1" dirty="0"/>
              <a:t>Gifts/Exceptions</a:t>
            </a:r>
          </a:p>
          <a:p>
            <a:pPr algn="ctr"/>
            <a:r>
              <a:rPr lang="en-US" b="1" dirty="0"/>
              <a:t>Foreign Governments</a:t>
            </a:r>
            <a:endParaRPr lang="en-US" dirty="0"/>
          </a:p>
        </p:txBody>
      </p:sp>
    </p:spTree>
    <p:extLst>
      <p:ext uri="{BB962C8B-B14F-4D97-AF65-F5344CB8AC3E}">
        <p14:creationId xmlns:p14="http://schemas.microsoft.com/office/powerpoint/2010/main" val="3587548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pPr algn="ctr"/>
            <a:r>
              <a:rPr lang="en-US" sz="3200" dirty="0">
                <a:solidFill>
                  <a:schemeClr val="accent6">
                    <a:lumMod val="40000"/>
                    <a:lumOff val="60000"/>
                  </a:schemeClr>
                </a:solidFill>
              </a:rPr>
              <a:t>Federally Registered </a:t>
            </a:r>
            <a:r>
              <a:rPr lang="en-US" sz="3200" dirty="0" smtClean="0">
                <a:solidFill>
                  <a:schemeClr val="accent6">
                    <a:lumMod val="40000"/>
                    <a:lumOff val="60000"/>
                  </a:schemeClr>
                </a:solidFill>
              </a:rPr>
              <a:t>Lobbyists</a:t>
            </a:r>
            <a:br>
              <a:rPr lang="en-US" sz="3200" dirty="0" smtClean="0">
                <a:solidFill>
                  <a:schemeClr val="accent6">
                    <a:lumMod val="40000"/>
                    <a:lumOff val="60000"/>
                  </a:schemeClr>
                </a:solidFill>
              </a:rPr>
            </a:br>
            <a:r>
              <a:rPr lang="en-US" sz="3200" dirty="0" smtClean="0">
                <a:solidFill>
                  <a:schemeClr val="accent6">
                    <a:lumMod val="40000"/>
                    <a:lumOff val="60000"/>
                  </a:schemeClr>
                </a:solidFill>
              </a:rPr>
              <a:t>FACA-SGEs</a:t>
            </a:r>
            <a:endParaRPr lang="en-US" sz="3200" dirty="0">
              <a:solidFill>
                <a:schemeClr val="accent6">
                  <a:lumMod val="40000"/>
                  <a:lumOff val="60000"/>
                </a:schemeClr>
              </a:solidFill>
            </a:endParaRPr>
          </a:p>
        </p:txBody>
      </p:sp>
      <p:sp>
        <p:nvSpPr>
          <p:cNvPr id="3" name="Content Placeholder 2"/>
          <p:cNvSpPr>
            <a:spLocks noGrp="1"/>
          </p:cNvSpPr>
          <p:nvPr>
            <p:ph idx="1"/>
          </p:nvPr>
        </p:nvSpPr>
        <p:spPr>
          <a:xfrm>
            <a:off x="457200" y="1524000"/>
            <a:ext cx="7543800" cy="5334000"/>
          </a:xfrm>
        </p:spPr>
        <p:txBody>
          <a:bodyPr>
            <a:normAutofit fontScale="25000" lnSpcReduction="20000"/>
          </a:bodyPr>
          <a:lstStyle/>
          <a:p>
            <a:pPr marL="0" indent="0">
              <a:buNone/>
            </a:pPr>
            <a:r>
              <a:rPr lang="en-US" dirty="0"/>
              <a:t> </a:t>
            </a:r>
          </a:p>
          <a:p>
            <a:pPr marL="0" indent="0">
              <a:buNone/>
            </a:pPr>
            <a:r>
              <a:rPr lang="en-US" dirty="0"/>
              <a:t> </a:t>
            </a:r>
            <a:r>
              <a:rPr lang="en-US" sz="8000" dirty="0" smtClean="0"/>
              <a:t>A </a:t>
            </a:r>
            <a:r>
              <a:rPr lang="en-US" sz="8000" dirty="0"/>
              <a:t>Presidential memorandum dated June 18, 2010 </a:t>
            </a:r>
            <a:r>
              <a:rPr lang="en-US" sz="8000" dirty="0" smtClean="0"/>
              <a:t>directed </a:t>
            </a:r>
            <a:r>
              <a:rPr lang="en-US" sz="8000" dirty="0"/>
              <a:t>Executive agencies not to appoint or re-appoint Federally registered lobbyists to advisory committees, review panels, or other similar groups. </a:t>
            </a:r>
          </a:p>
          <a:p>
            <a:endParaRPr lang="en-US" sz="8000" dirty="0"/>
          </a:p>
          <a:p>
            <a:pPr marL="36576" indent="0">
              <a:buNone/>
            </a:pPr>
            <a:r>
              <a:rPr lang="en-US" sz="8000" dirty="0"/>
              <a:t>Revised guidance from OMB dated August 13, 2014 (79 </a:t>
            </a:r>
            <a:r>
              <a:rPr lang="en-US" sz="8000" dirty="0" smtClean="0"/>
              <a:t>Fed. Reg. 47482) indicated </a:t>
            </a:r>
            <a:r>
              <a:rPr lang="en-US" sz="8000" dirty="0"/>
              <a:t>ban does not apply to representatives.</a:t>
            </a:r>
          </a:p>
          <a:p>
            <a:pPr marL="0" indent="0">
              <a:buNone/>
            </a:pPr>
            <a:endParaRPr lang="en-US" sz="8000" dirty="0"/>
          </a:p>
          <a:p>
            <a:pPr marL="0" indent="0">
              <a:buNone/>
            </a:pPr>
            <a:r>
              <a:rPr lang="en-US" sz="8000" dirty="0"/>
              <a:t>  </a:t>
            </a:r>
          </a:p>
          <a:p>
            <a:pPr marL="0" indent="0">
              <a:buNone/>
            </a:pPr>
            <a:r>
              <a:rPr lang="en-US" sz="8000" dirty="0"/>
              <a:t>I HEREBY certify that I am NOT a Federally registered lobbyist, or I have ceased active lobbying as reflected in a filed bona fide de-registration, or I have been de-listed by my employer, or I have been absent from a quarterly lobbying report for three consecutive </a:t>
            </a:r>
            <a:r>
              <a:rPr lang="en-US" sz="8000" dirty="0" smtClean="0"/>
              <a:t>quarters.</a:t>
            </a:r>
            <a:endParaRPr lang="en-US" sz="8000" dirty="0"/>
          </a:p>
          <a:p>
            <a:endParaRPr lang="en-US" sz="3800" dirty="0" smtClean="0"/>
          </a:p>
          <a:p>
            <a:endParaRPr lang="en-US" sz="4800" dirty="0"/>
          </a:p>
          <a:p>
            <a:pPr marL="36576" indent="0">
              <a:buNone/>
            </a:pPr>
            <a:r>
              <a:rPr lang="en-US" sz="4800" dirty="0" smtClean="0">
                <a:solidFill>
                  <a:schemeClr val="accent2">
                    <a:lumMod val="20000"/>
                    <a:lumOff val="80000"/>
                  </a:schemeClr>
                </a:solidFill>
              </a:rPr>
              <a:t>Source: </a:t>
            </a:r>
            <a:r>
              <a:rPr lang="en-US" sz="4000" dirty="0">
                <a:solidFill>
                  <a:schemeClr val="accent2">
                    <a:lumMod val="20000"/>
                    <a:lumOff val="80000"/>
                  </a:schemeClr>
                </a:solidFill>
              </a:rPr>
              <a:t>(</a:t>
            </a:r>
            <a:r>
              <a:rPr lang="en-US" sz="4000" u="sng" dirty="0">
                <a:solidFill>
                  <a:schemeClr val="accent2">
                    <a:lumMod val="20000"/>
                    <a:lumOff val="80000"/>
                  </a:schemeClr>
                </a:solidFill>
              </a:rPr>
              <a:t>http://</a:t>
            </a:r>
            <a:r>
              <a:rPr lang="en-US" sz="4800" u="sng" dirty="0" smtClean="0">
                <a:solidFill>
                  <a:schemeClr val="accent2">
                    <a:lumMod val="20000"/>
                    <a:lumOff val="80000"/>
                  </a:schemeClr>
                </a:solidFill>
              </a:rPr>
              <a:t>www.whitehouse.gov/the-press-office/presidential-memorandum-lobbyists-agencyboards-and-commissions</a:t>
            </a:r>
            <a:endParaRPr lang="en-US" sz="4800" dirty="0" smtClean="0">
              <a:solidFill>
                <a:schemeClr val="accent2">
                  <a:lumMod val="20000"/>
                  <a:lumOff val="80000"/>
                </a:schemeClr>
              </a:solidFill>
            </a:endParaRPr>
          </a:p>
        </p:txBody>
      </p:sp>
      <p:sp>
        <p:nvSpPr>
          <p:cNvPr id="4" name="Slide Number Placeholder 3"/>
          <p:cNvSpPr>
            <a:spLocks noGrp="1"/>
          </p:cNvSpPr>
          <p:nvPr>
            <p:ph type="sldNum" sz="quarter" idx="12"/>
          </p:nvPr>
        </p:nvSpPr>
        <p:spPr/>
        <p:txBody>
          <a:bodyPr/>
          <a:lstStyle/>
          <a:p>
            <a:fld id="{C2EB74A8-7840-48B7-BEC4-BB8C2ED0481D}" type="slidenum">
              <a:rPr lang="en-US" smtClean="0"/>
              <a:pPr/>
              <a:t>38</a:t>
            </a:fld>
            <a:endParaRPr lang="en-US" dirty="0"/>
          </a:p>
        </p:txBody>
      </p:sp>
    </p:spTree>
    <p:extLst>
      <p:ext uri="{BB962C8B-B14F-4D97-AF65-F5344CB8AC3E}">
        <p14:creationId xmlns:p14="http://schemas.microsoft.com/office/powerpoint/2010/main" val="2043682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40000"/>
                    <a:lumOff val="60000"/>
                  </a:schemeClr>
                </a:solidFill>
              </a:rPr>
              <a:t>Lobbying- Non-FACA SGEs</a:t>
            </a:r>
            <a:endParaRPr lang="en-US" dirty="0">
              <a:solidFill>
                <a:schemeClr val="accent6">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US" sz="2800" b="1" dirty="0" smtClean="0"/>
              <a:t>Which </a:t>
            </a:r>
            <a:r>
              <a:rPr lang="en-US" sz="2800" b="1" dirty="0">
                <a:solidFill>
                  <a:schemeClr val="accent6">
                    <a:lumMod val="40000"/>
                    <a:lumOff val="60000"/>
                  </a:schemeClr>
                </a:solidFill>
              </a:rPr>
              <a:t>hat</a:t>
            </a:r>
            <a:r>
              <a:rPr lang="en-US" sz="2800" b="1" dirty="0"/>
              <a:t> are you wearing?</a:t>
            </a:r>
          </a:p>
          <a:p>
            <a:pPr marL="0" indent="0">
              <a:buNone/>
            </a:pPr>
            <a:endParaRPr lang="en-US" sz="2800" b="1" dirty="0"/>
          </a:p>
          <a:p>
            <a:pPr marL="0" indent="0">
              <a:buNone/>
            </a:pPr>
            <a:r>
              <a:rPr lang="en-US" sz="2800" dirty="0"/>
              <a:t>Personal, Dean, President of Scientific Society, NSF</a:t>
            </a:r>
          </a:p>
          <a:p>
            <a:endParaRPr lang="en-US" sz="2800" dirty="0"/>
          </a:p>
          <a:p>
            <a:r>
              <a:rPr lang="en-US" sz="2800" dirty="0"/>
              <a:t>Direct Lobbying</a:t>
            </a:r>
          </a:p>
          <a:p>
            <a:pPr marL="0" indent="0">
              <a:buNone/>
            </a:pPr>
            <a:endParaRPr lang="en-US" sz="2800" dirty="0"/>
          </a:p>
          <a:p>
            <a:r>
              <a:rPr lang="en-US" sz="2800" dirty="0"/>
              <a:t>Grass Roots Lobbying</a:t>
            </a:r>
          </a:p>
          <a:p>
            <a:endParaRPr lang="en-US" sz="2800" dirty="0"/>
          </a:p>
          <a:p>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39</a:t>
            </a:fld>
            <a:endParaRPr lang="en-US" dirty="0"/>
          </a:p>
        </p:txBody>
      </p:sp>
    </p:spTree>
    <p:extLst>
      <p:ext uri="{BB962C8B-B14F-4D97-AF65-F5344CB8AC3E}">
        <p14:creationId xmlns:p14="http://schemas.microsoft.com/office/powerpoint/2010/main" val="760593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838200"/>
          </a:xfrm>
        </p:spPr>
        <p:txBody>
          <a:bodyPr>
            <a:normAutofit/>
          </a:bodyPr>
          <a:lstStyle/>
          <a:p>
            <a:pPr algn="ctr"/>
            <a:r>
              <a:rPr lang="en-US" sz="3200" dirty="0" smtClean="0"/>
              <a:t>18 USC 202(a) </a:t>
            </a:r>
            <a:endParaRPr lang="en-US" sz="3200" dirty="0"/>
          </a:p>
        </p:txBody>
      </p:sp>
      <p:sp>
        <p:nvSpPr>
          <p:cNvPr id="3" name="Content Placeholder 2"/>
          <p:cNvSpPr>
            <a:spLocks noGrp="1"/>
          </p:cNvSpPr>
          <p:nvPr>
            <p:ph idx="1"/>
          </p:nvPr>
        </p:nvSpPr>
        <p:spPr>
          <a:xfrm>
            <a:off x="0" y="0"/>
            <a:ext cx="9067800" cy="7162800"/>
          </a:xfrm>
        </p:spPr>
        <p:txBody>
          <a:bodyPr>
            <a:noAutofit/>
          </a:bodyPr>
          <a:lstStyle/>
          <a:p>
            <a:pPr marL="36576" indent="0">
              <a:buNone/>
            </a:pPr>
            <a:endParaRPr lang="en-US" sz="1400" b="1" dirty="0" smtClean="0"/>
          </a:p>
          <a:p>
            <a:pPr marL="36576" indent="0">
              <a:buNone/>
            </a:pPr>
            <a:endParaRPr lang="en-US" sz="1400" b="1" dirty="0"/>
          </a:p>
          <a:p>
            <a:pPr marL="36576" indent="0">
              <a:buNone/>
            </a:pPr>
            <a:endParaRPr lang="en-US" sz="1400" b="1" dirty="0" smtClean="0"/>
          </a:p>
          <a:p>
            <a:pPr marL="36576" indent="0">
              <a:buNone/>
            </a:pP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the purpose of sections </a:t>
            </a:r>
            <a:r>
              <a:rPr lang="en-US" sz="1600" dirty="0" smtClean="0">
                <a:latin typeface="Arial" panose="020B0604020202020204" pitchFamily="34" charset="0"/>
                <a:cs typeface="Arial" panose="020B0604020202020204" pitchFamily="34" charset="0"/>
              </a:rPr>
              <a:t>203,</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205,</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207,</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208,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209</a:t>
            </a:r>
            <a:r>
              <a:rPr lang="en-US" sz="1600" dirty="0">
                <a:latin typeface="Arial" panose="020B0604020202020204" pitchFamily="34" charset="0"/>
                <a:cs typeface="Arial" panose="020B0604020202020204" pitchFamily="34" charset="0"/>
              </a:rPr>
              <a:t> of this title the term </a:t>
            </a:r>
            <a:r>
              <a:rPr lang="en-US" sz="1600" b="1" dirty="0">
                <a:solidFill>
                  <a:srgbClr val="FFFF00"/>
                </a:solidFill>
                <a:latin typeface="Arial" panose="020B0604020202020204" pitchFamily="34" charset="0"/>
                <a:cs typeface="Arial" panose="020B0604020202020204" pitchFamily="34" charset="0"/>
              </a:rPr>
              <a:t>“special Government employee” </a:t>
            </a:r>
            <a:r>
              <a:rPr lang="en-US" sz="1600" dirty="0">
                <a:latin typeface="Arial" panose="020B0604020202020204" pitchFamily="34" charset="0"/>
                <a:cs typeface="Arial" panose="020B0604020202020204" pitchFamily="34" charset="0"/>
              </a:rPr>
              <a:t>shall mean an officer or employee of the executive or legislative branch of the United States Government, of any independent agency of the United States or of the District of Columbia, who is retained, designated, appointed, or employed to perform, </a:t>
            </a:r>
            <a:r>
              <a:rPr lang="en-US" sz="1600" b="1" dirty="0">
                <a:solidFill>
                  <a:srgbClr val="92D050"/>
                </a:solidFill>
                <a:latin typeface="Arial" panose="020B0604020202020204" pitchFamily="34" charset="0"/>
                <a:cs typeface="Arial" panose="020B0604020202020204" pitchFamily="34" charset="0"/>
              </a:rPr>
              <a:t>with or without compensation</a:t>
            </a:r>
            <a:r>
              <a:rPr lang="en-US" sz="1600" dirty="0">
                <a:latin typeface="Arial" panose="020B0604020202020204" pitchFamily="34" charset="0"/>
                <a:cs typeface="Arial" panose="020B0604020202020204" pitchFamily="34" charset="0"/>
              </a:rPr>
              <a:t>, for </a:t>
            </a:r>
            <a:r>
              <a:rPr lang="en-US" sz="1600" b="1" dirty="0">
                <a:solidFill>
                  <a:srgbClr val="FFFF00"/>
                </a:solidFill>
                <a:latin typeface="Arial" panose="020B0604020202020204" pitchFamily="34" charset="0"/>
                <a:cs typeface="Arial" panose="020B0604020202020204" pitchFamily="34" charset="0"/>
              </a:rPr>
              <a:t>not to exceed one hundred and thirty days</a:t>
            </a:r>
            <a:r>
              <a:rPr lang="en-US" sz="1600" dirty="0">
                <a:latin typeface="Arial" panose="020B0604020202020204" pitchFamily="34" charset="0"/>
                <a:cs typeface="Arial" panose="020B0604020202020204" pitchFamily="34" charset="0"/>
              </a:rPr>
              <a:t> during any period of </a:t>
            </a:r>
            <a:r>
              <a:rPr lang="en-US" sz="1600" b="1" dirty="0">
                <a:solidFill>
                  <a:srgbClr val="FFFF00"/>
                </a:solidFill>
                <a:latin typeface="Arial" panose="020B0604020202020204" pitchFamily="34" charset="0"/>
                <a:cs typeface="Arial" panose="020B0604020202020204" pitchFamily="34" charset="0"/>
              </a:rPr>
              <a:t>three hundred and sixty-five consecutive days</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temporary duties </a:t>
            </a:r>
            <a:r>
              <a:rPr lang="en-US" sz="1600" dirty="0">
                <a:latin typeface="Arial" panose="020B0604020202020204" pitchFamily="34" charset="0"/>
                <a:cs typeface="Arial" panose="020B0604020202020204" pitchFamily="34" charset="0"/>
              </a:rPr>
              <a:t>either on a full-time or intermittent basis, a part-time United States commissioner, a part-time United States magistrate judge, or, regardless of the number of days of appointment, an independent counsel appointed under </a:t>
            </a:r>
            <a:r>
              <a:rPr lang="en-US" sz="1600" dirty="0" smtClean="0">
                <a:latin typeface="Arial" panose="020B0604020202020204" pitchFamily="34" charset="0"/>
                <a:cs typeface="Arial" panose="020B0604020202020204" pitchFamily="34" charset="0"/>
              </a:rPr>
              <a:t>chapter 40 of title 28 and </a:t>
            </a:r>
            <a:r>
              <a:rPr lang="en-US" sz="1600" dirty="0">
                <a:latin typeface="Arial" panose="020B0604020202020204" pitchFamily="34" charset="0"/>
                <a:cs typeface="Arial" panose="020B0604020202020204" pitchFamily="34" charset="0"/>
              </a:rPr>
              <a:t>any person appointed by that independent counsel under </a:t>
            </a:r>
            <a:r>
              <a:rPr lang="en-US" sz="1600" dirty="0" smtClean="0">
                <a:latin typeface="Arial" panose="020B0604020202020204" pitchFamily="34" charset="0"/>
                <a:cs typeface="Arial" panose="020B0604020202020204" pitchFamily="34" charset="0"/>
              </a:rPr>
              <a:t>section 594(c) of title 28. </a:t>
            </a:r>
            <a:r>
              <a:rPr lang="en-US" sz="1600" dirty="0">
                <a:latin typeface="Arial" panose="020B0604020202020204" pitchFamily="34" charset="0"/>
                <a:cs typeface="Arial" panose="020B0604020202020204" pitchFamily="34" charset="0"/>
              </a:rPr>
              <a:t>Notwithstanding the next preceding sentence, every person serving as a part-time local representative of a Member of Congress in the Member’s home district or State shall be classified as a special Government employee. Notwithstanding section 29(c) and (d) </a:t>
            </a:r>
            <a:r>
              <a:rPr lang="en-US" sz="1600" dirty="0" smtClean="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of the Act of August 10, 1956 </a:t>
            </a:r>
            <a:r>
              <a:rPr lang="en-US" sz="1600" dirty="0" smtClean="0">
                <a:latin typeface="Arial" panose="020B0604020202020204" pitchFamily="34" charset="0"/>
                <a:cs typeface="Arial" panose="020B0604020202020204" pitchFamily="34" charset="0"/>
              </a:rPr>
              <a:t>(70A Stat. 632;</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5 U.S.C. 30r(c)</a:t>
            </a:r>
            <a:r>
              <a:rPr lang="en-US" sz="1600" dirty="0">
                <a:latin typeface="Arial" panose="020B0604020202020204" pitchFamily="34" charset="0"/>
                <a:cs typeface="Arial" panose="020B0604020202020204" pitchFamily="34" charset="0"/>
              </a:rPr>
              <a:t> and (d)), a Reserve officer of the Armed Forces, or an officer of the National Guard of the United States, unless otherwise an officer or employee of the United States, shall be classified as a special Government employee while on active duty solely for training. A Reserve officer of the Armed Forces or an officer of the National Guard of the United States who is voluntarily serving a period of extended active duty in excess of one hundred and thirty days shall be classified as an officer of the United States within the meaning of section 203 and sections 205 through 209 and 218. A Reserve officer of the Armed Forces or an officer of the National Guard of the United States who is serving involuntarily shall be classified as a special Government employee. The terms “officer or employee” and “special Government employee” as used in sections 203, 205, 207 through 209, and 218, shall not include enlisted members of the Armed Forces</a:t>
            </a:r>
            <a:r>
              <a:rPr lang="en-US" sz="1600" dirty="0" smtClean="0">
                <a:latin typeface="Arial" panose="020B0604020202020204" pitchFamily="34" charset="0"/>
                <a:cs typeface="Arial" panose="020B0604020202020204" pitchFamily="34" charset="0"/>
              </a:rPr>
              <a:t>.</a:t>
            </a:r>
          </a:p>
          <a:p>
            <a:pPr marL="379476" indent="-342900">
              <a:buAutoNum type="alphaLcParenBoth"/>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425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fontScale="90000"/>
          </a:bodyPr>
          <a:lstStyle/>
          <a:p>
            <a:r>
              <a:rPr lang="en-US" dirty="0">
                <a:solidFill>
                  <a:schemeClr val="accent6">
                    <a:lumMod val="40000"/>
                    <a:lumOff val="60000"/>
                  </a:schemeClr>
                </a:solidFill>
              </a:rPr>
              <a:t>Political </a:t>
            </a:r>
            <a:r>
              <a:rPr lang="en-US" dirty="0" smtClean="0">
                <a:solidFill>
                  <a:schemeClr val="accent6">
                    <a:lumMod val="40000"/>
                    <a:lumOff val="60000"/>
                  </a:schemeClr>
                </a:solidFill>
              </a:rPr>
              <a:t>Activity- FACA-SGEs</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600200"/>
            <a:ext cx="7467600" cy="5257800"/>
          </a:xfrm>
        </p:spPr>
        <p:txBody>
          <a:bodyPr>
            <a:normAutofit fontScale="77500" lnSpcReduction="20000"/>
          </a:bodyPr>
          <a:lstStyle/>
          <a:p>
            <a:pPr marL="36576" indent="0">
              <a:buNone/>
            </a:pPr>
            <a:r>
              <a:rPr lang="en-US" sz="3100" dirty="0"/>
              <a:t>Not while “on duty” –  the period of any day in which the SGE is actually </a:t>
            </a:r>
            <a:r>
              <a:rPr lang="en-US" sz="3100" dirty="0" smtClean="0"/>
              <a:t>performing Government </a:t>
            </a:r>
            <a:r>
              <a:rPr lang="en-US" sz="3100" dirty="0"/>
              <a:t>business</a:t>
            </a:r>
          </a:p>
          <a:p>
            <a:pPr marL="0" indent="0">
              <a:buNone/>
            </a:pPr>
            <a:endParaRPr lang="en-US" sz="3100" dirty="0" smtClean="0"/>
          </a:p>
          <a:p>
            <a:pPr marL="0" indent="0">
              <a:buNone/>
            </a:pPr>
            <a:r>
              <a:rPr lang="en-US" sz="3100" dirty="0" smtClean="0"/>
              <a:t>Review </a:t>
            </a:r>
            <a:r>
              <a:rPr lang="en-US" sz="3100" dirty="0"/>
              <a:t>panel meets 8:00 am -  3:00 pm</a:t>
            </a:r>
          </a:p>
          <a:p>
            <a:pPr marL="0" indent="0">
              <a:buNone/>
            </a:pPr>
            <a:endParaRPr lang="en-US" sz="3100" dirty="0" smtClean="0"/>
          </a:p>
          <a:p>
            <a:pPr marL="0" indent="0">
              <a:buNone/>
            </a:pPr>
            <a:r>
              <a:rPr lang="en-US" sz="3100" dirty="0" smtClean="0"/>
              <a:t>Can </a:t>
            </a:r>
            <a:r>
              <a:rPr lang="en-US" sz="3100" dirty="0"/>
              <a:t>attend a political fundraiser at 5:00 pm</a:t>
            </a:r>
          </a:p>
          <a:p>
            <a:pPr marL="0" indent="0">
              <a:buNone/>
            </a:pPr>
            <a:endParaRPr lang="en-US" sz="3100" dirty="0" smtClean="0"/>
          </a:p>
          <a:p>
            <a:pPr marL="0" indent="0">
              <a:buNone/>
            </a:pPr>
            <a:r>
              <a:rPr lang="en-US" sz="3100" dirty="0" smtClean="0"/>
              <a:t>Can </a:t>
            </a:r>
            <a:r>
              <a:rPr lang="en-US" sz="3100" dirty="0"/>
              <a:t>solicit political contributions from the attendees</a:t>
            </a:r>
          </a:p>
          <a:p>
            <a:pPr lvl="0"/>
            <a:endParaRPr lang="en-US" sz="3100" dirty="0" smtClean="0"/>
          </a:p>
          <a:p>
            <a:pPr lvl="0"/>
            <a:r>
              <a:rPr lang="en-US" sz="3100" dirty="0" smtClean="0"/>
              <a:t>Not </a:t>
            </a:r>
            <a:r>
              <a:rPr lang="en-US" sz="3100" dirty="0"/>
              <a:t>in any room or building occupied in the conduct of government business </a:t>
            </a:r>
          </a:p>
          <a:p>
            <a:pPr lvl="0"/>
            <a:r>
              <a:rPr lang="en-US" sz="3100" dirty="0"/>
              <a:t>Not wearing official insignia  or identifying the office or position of SGE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40</a:t>
            </a:fld>
            <a:endParaRPr lang="en-US" dirty="0"/>
          </a:p>
        </p:txBody>
      </p:sp>
    </p:spTree>
    <p:extLst>
      <p:ext uri="{BB962C8B-B14F-4D97-AF65-F5344CB8AC3E}">
        <p14:creationId xmlns:p14="http://schemas.microsoft.com/office/powerpoint/2010/main" val="22314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solidFill>
                  <a:schemeClr val="accent6">
                    <a:lumMod val="40000"/>
                    <a:lumOff val="60000"/>
                  </a:schemeClr>
                </a:solidFill>
              </a:rPr>
              <a:t>Political Activity Non-FACA SGEs</a:t>
            </a:r>
            <a:endParaRPr lang="en-US" dirty="0">
              <a:solidFill>
                <a:schemeClr val="accent6">
                  <a:lumMod val="40000"/>
                  <a:lumOff val="60000"/>
                </a:schemeClr>
              </a:solidFill>
            </a:endParaRPr>
          </a:p>
        </p:txBody>
      </p:sp>
      <p:sp>
        <p:nvSpPr>
          <p:cNvPr id="3" name="Content Placeholder 2"/>
          <p:cNvSpPr>
            <a:spLocks noGrp="1"/>
          </p:cNvSpPr>
          <p:nvPr>
            <p:ph idx="1"/>
          </p:nvPr>
        </p:nvSpPr>
        <p:spPr/>
        <p:txBody>
          <a:bodyPr/>
          <a:lstStyle/>
          <a:p>
            <a:r>
              <a:rPr lang="en-US" dirty="0" smtClean="0"/>
              <a:t>NOT on duty, in federal workplace, government indicia</a:t>
            </a:r>
          </a:p>
          <a:p>
            <a:endParaRPr lang="en-US" dirty="0" smtClean="0"/>
          </a:p>
          <a:p>
            <a:r>
              <a:rPr lang="en-US" dirty="0" smtClean="0"/>
              <a:t>24/7: No use of position, subordinates, agency resources, non-public info, or fundraising</a:t>
            </a:r>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41</a:t>
            </a:fld>
            <a:endParaRPr lang="en-US" dirty="0"/>
          </a:p>
        </p:txBody>
      </p:sp>
    </p:spTree>
    <p:extLst>
      <p:ext uri="{BB962C8B-B14F-4D97-AF65-F5344CB8AC3E}">
        <p14:creationId xmlns:p14="http://schemas.microsoft.com/office/powerpoint/2010/main" val="4193418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40000"/>
                    <a:lumOff val="60000"/>
                  </a:schemeClr>
                </a:solidFill>
              </a:rPr>
              <a:t>GAO SGE ENGAGEMENT</a:t>
            </a:r>
          </a:p>
        </p:txBody>
      </p:sp>
      <p:sp>
        <p:nvSpPr>
          <p:cNvPr id="3" name="Content Placeholder 2"/>
          <p:cNvSpPr>
            <a:spLocks noGrp="1"/>
          </p:cNvSpPr>
          <p:nvPr>
            <p:ph idx="1"/>
          </p:nvPr>
        </p:nvSpPr>
        <p:spPr/>
        <p:txBody>
          <a:bodyPr>
            <a:normAutofit fontScale="92500"/>
          </a:bodyPr>
          <a:lstStyle/>
          <a:p>
            <a:pPr marL="0" indent="0">
              <a:buNone/>
            </a:pPr>
            <a:r>
              <a:rPr lang="en-US" dirty="0" smtClean="0"/>
              <a:t>Announced </a:t>
            </a:r>
            <a:r>
              <a:rPr lang="en-US" dirty="0"/>
              <a:t>in June 2015</a:t>
            </a:r>
          </a:p>
          <a:p>
            <a:pPr marL="0" indent="0">
              <a:buNone/>
            </a:pPr>
            <a:endParaRPr lang="en-US" dirty="0" smtClean="0"/>
          </a:p>
          <a:p>
            <a:pPr marL="0" indent="0">
              <a:buNone/>
            </a:pPr>
            <a:r>
              <a:rPr lang="en-US" dirty="0" smtClean="0"/>
              <a:t>Case </a:t>
            </a:r>
            <a:r>
              <a:rPr lang="en-US" dirty="0"/>
              <a:t>Study Agencies: NSF, </a:t>
            </a:r>
            <a:r>
              <a:rPr lang="en-US" dirty="0" smtId="3"/>
              <a:t>HHS</a:t>
            </a:r>
            <a:r>
              <a:rPr lang="en-US" dirty="0"/>
              <a:t>, DOJ, State, </a:t>
            </a:r>
            <a:r>
              <a:rPr lang="en-US" dirty="0" smtClean="0"/>
              <a:t>and</a:t>
            </a:r>
            <a:r>
              <a:rPr lang="en-US" dirty="0"/>
              <a:t> </a:t>
            </a:r>
            <a:r>
              <a:rPr lang="en-US" dirty="0" smtClean="0"/>
              <a:t>NRC</a:t>
            </a:r>
            <a:endParaRPr lang="en-US" dirty="0"/>
          </a:p>
          <a:p>
            <a:pPr marL="0" indent="0">
              <a:buNone/>
            </a:pPr>
            <a:endParaRPr lang="en-US" dirty="0" smtClean="0"/>
          </a:p>
          <a:p>
            <a:pPr marL="0" indent="0">
              <a:buNone/>
            </a:pPr>
            <a:r>
              <a:rPr lang="en-US" dirty="0" smtClean="0"/>
              <a:t>Other </a:t>
            </a:r>
            <a:r>
              <a:rPr lang="en-US" dirty="0"/>
              <a:t>contacts: </a:t>
            </a:r>
            <a:r>
              <a:rPr lang="en-US" dirty="0" smtId="2"/>
              <a:t>OGE</a:t>
            </a:r>
            <a:r>
              <a:rPr lang="en-US" dirty="0"/>
              <a:t> and OPM</a:t>
            </a:r>
          </a:p>
          <a:p>
            <a:pPr marL="0" indent="0">
              <a:buNone/>
            </a:pPr>
            <a:endParaRPr lang="en-US" dirty="0" smtClean="0"/>
          </a:p>
          <a:p>
            <a:pPr marL="0" indent="0">
              <a:buNone/>
            </a:pPr>
            <a:r>
              <a:rPr lang="en-US" dirty="0" smtClean="0"/>
              <a:t>At </a:t>
            </a:r>
            <a:r>
              <a:rPr lang="en-US" dirty="0"/>
              <a:t>Request of Senator Grassley, Ranking </a:t>
            </a:r>
            <a:r>
              <a:rPr lang="en-US" dirty="0" smtClean="0"/>
              <a:t>Member</a:t>
            </a:r>
            <a:r>
              <a:rPr lang="en-US" dirty="0"/>
              <a:t>, Senate Judiciary Committee</a:t>
            </a:r>
          </a:p>
          <a:p>
            <a:pPr marL="0" indent="0">
              <a:buNone/>
            </a:pPr>
            <a:endParaRPr lang="en-US"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42</a:t>
            </a:fld>
            <a:endParaRPr lang="en-US" dirty="0"/>
          </a:p>
        </p:txBody>
      </p:sp>
    </p:spTree>
    <p:extLst>
      <p:ext uri="{BB962C8B-B14F-4D97-AF65-F5344CB8AC3E}">
        <p14:creationId xmlns:p14="http://schemas.microsoft.com/office/powerpoint/2010/main" val="2476079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40000"/>
                    <a:lumOff val="60000"/>
                  </a:schemeClr>
                </a:solidFill>
              </a:rPr>
              <a:t>GAO Focus</a:t>
            </a:r>
          </a:p>
        </p:txBody>
      </p:sp>
      <p:sp>
        <p:nvSpPr>
          <p:cNvPr id="3" name="Content Placeholder 2"/>
          <p:cNvSpPr>
            <a:spLocks noGrp="1"/>
          </p:cNvSpPr>
          <p:nvPr>
            <p:ph idx="1"/>
          </p:nvPr>
        </p:nvSpPr>
        <p:spPr/>
        <p:txBody>
          <a:bodyPr>
            <a:noAutofit/>
          </a:bodyPr>
          <a:lstStyle/>
          <a:p>
            <a:r>
              <a:rPr lang="en-US" sz="3600" dirty="0"/>
              <a:t>How designated as SGEs</a:t>
            </a:r>
          </a:p>
          <a:p>
            <a:endParaRPr lang="en-US" sz="3600" dirty="0"/>
          </a:p>
          <a:p>
            <a:r>
              <a:rPr lang="en-US" sz="3600" dirty="0"/>
              <a:t>How </a:t>
            </a:r>
            <a:r>
              <a:rPr lang="en-US" sz="3600" dirty="0" smtClean="0"/>
              <a:t>are SGEs </a:t>
            </a:r>
            <a:r>
              <a:rPr lang="en-US" sz="3600" dirty="0"/>
              <a:t>tracked</a:t>
            </a:r>
          </a:p>
          <a:p>
            <a:pPr marL="0" indent="0">
              <a:buNone/>
            </a:pPr>
            <a:endParaRPr lang="en-US" sz="3600" dirty="0"/>
          </a:p>
          <a:p>
            <a:r>
              <a:rPr lang="en-US" sz="3600" dirty="0"/>
              <a:t>SGE ethics </a:t>
            </a:r>
            <a:r>
              <a:rPr lang="en-US" sz="3600" dirty="0" smtClean="0"/>
              <a:t>compliance - who </a:t>
            </a:r>
            <a:r>
              <a:rPr lang="en-US" sz="3600" dirty="0"/>
              <a:t>is responsible for training </a:t>
            </a:r>
            <a:r>
              <a:rPr lang="en-US" sz="3600" dirty="0" smtClean="0"/>
              <a:t>and how is financial disclosure monitored</a:t>
            </a:r>
            <a:endParaRPr lang="en-US" sz="3600" dirty="0"/>
          </a:p>
        </p:txBody>
      </p:sp>
      <p:sp>
        <p:nvSpPr>
          <p:cNvPr id="4" name="Slide Number Placeholder 3"/>
          <p:cNvSpPr>
            <a:spLocks noGrp="1"/>
          </p:cNvSpPr>
          <p:nvPr>
            <p:ph type="sldNum" sz="quarter" idx="12"/>
          </p:nvPr>
        </p:nvSpPr>
        <p:spPr/>
        <p:txBody>
          <a:bodyPr/>
          <a:lstStyle/>
          <a:p>
            <a:fld id="{C2EB74A8-7840-48B7-BEC4-BB8C2ED0481D}" type="slidenum">
              <a:rPr lang="en-US" smtClean="0"/>
              <a:pPr/>
              <a:t>43</a:t>
            </a:fld>
            <a:endParaRPr lang="en-US" dirty="0"/>
          </a:p>
        </p:txBody>
      </p:sp>
    </p:spTree>
    <p:extLst>
      <p:ext uri="{BB962C8B-B14F-4D97-AF65-F5344CB8AC3E}">
        <p14:creationId xmlns:p14="http://schemas.microsoft.com/office/powerpoint/2010/main" val="693734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6576" indent="0" algn="ctr">
              <a:buNone/>
            </a:pPr>
            <a:endParaRPr lang="en-US" dirty="0"/>
          </a:p>
          <a:p>
            <a:pPr marL="36576" indent="0" algn="ctr">
              <a:buNone/>
            </a:pPr>
            <a:endParaRPr lang="en-US" sz="6000" dirty="0" smtClean="0"/>
          </a:p>
          <a:p>
            <a:pPr marL="36576" indent="0" algn="ctr">
              <a:buNone/>
            </a:pPr>
            <a:r>
              <a:rPr lang="en-US" sz="6000" dirty="0" smtClean="0">
                <a:solidFill>
                  <a:schemeClr val="accent6">
                    <a:lumMod val="40000"/>
                    <a:lumOff val="60000"/>
                  </a:schemeClr>
                </a:solidFill>
              </a:rPr>
              <a:t>THE END </a:t>
            </a:r>
            <a:endParaRPr lang="en-US" sz="6000" dirty="0">
              <a:solidFill>
                <a:schemeClr val="accent6">
                  <a:lumMod val="40000"/>
                  <a:lumOff val="60000"/>
                </a:schemeClr>
              </a:solidFill>
            </a:endParaRPr>
          </a:p>
        </p:txBody>
      </p:sp>
    </p:spTree>
    <p:extLst>
      <p:ext uri="{BB962C8B-B14F-4D97-AF65-F5344CB8AC3E}">
        <p14:creationId xmlns:p14="http://schemas.microsoft.com/office/powerpoint/2010/main" val="26414281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305800" cy="2362200"/>
          </a:xfrm>
          <a:ln>
            <a:solidFill>
              <a:schemeClr val="tx2">
                <a:lumMod val="90000"/>
              </a:schemeClr>
            </a:solidFill>
          </a:ln>
        </p:spPr>
        <p:txBody>
          <a:bodyPr>
            <a:normAutofit/>
            <a:scene3d>
              <a:camera prst="orthographicFront"/>
              <a:lightRig rig="soft" dir="t">
                <a:rot lat="0" lon="0" rev="10800000"/>
              </a:lightRig>
            </a:scene3d>
            <a:sp3d>
              <a:bevelT w="27940" h="12700"/>
              <a:contourClr>
                <a:srgbClr val="DDDDDD"/>
              </a:contourClr>
            </a:sp3d>
          </a:bodyPr>
          <a:lstStyle/>
          <a:p>
            <a:pPr algn="ctr"/>
            <a:r>
              <a:rPr lang="en-US" sz="6000" i="1" cap="none" spc="150" dirty="0" smtClean="0">
                <a:ln w="11430"/>
                <a:solidFill>
                  <a:schemeClr val="tx1"/>
                </a:solidFill>
                <a:effectLst>
                  <a:outerShdw blurRad="38100" dist="38100" dir="2700000" algn="tl">
                    <a:srgbClr val="000000">
                      <a:alpha val="43137"/>
                    </a:srgbClr>
                  </a:outerShdw>
                </a:effectLst>
                <a:latin typeface="Arial" pitchFamily="34" charset="0"/>
                <a:cs typeface="Arial" pitchFamily="34" charset="0"/>
              </a:rPr>
              <a:t>Ethics Rules </a:t>
            </a:r>
            <a:br>
              <a:rPr lang="en-US" sz="6000" i="1" cap="none" spc="150" dirty="0" smtClean="0">
                <a:ln w="1143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6000" i="1" cap="none" spc="150" dirty="0" smtClean="0">
                <a:ln w="11430"/>
                <a:solidFill>
                  <a:schemeClr val="tx1"/>
                </a:solidFill>
                <a:effectLst>
                  <a:outerShdw blurRad="38100" dist="38100" dir="2700000" algn="tl">
                    <a:srgbClr val="000000">
                      <a:alpha val="43137"/>
                    </a:srgbClr>
                  </a:outerShdw>
                </a:effectLst>
                <a:latin typeface="Arial" pitchFamily="34" charset="0"/>
                <a:cs typeface="Arial" pitchFamily="34" charset="0"/>
              </a:rPr>
              <a:t>That Impact SGEs </a:t>
            </a:r>
            <a:endParaRPr lang="en-US" sz="6000" i="1" cap="none" spc="150" dirty="0">
              <a:ln w="1143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2362200" y="4648200"/>
            <a:ext cx="4800600" cy="2015936"/>
          </a:xfrm>
          <a:prstGeom prst="rect">
            <a:avLst/>
          </a:prstGeom>
          <a:noFill/>
        </p:spPr>
        <p:txBody>
          <a:bodyPr wrap="square" rtlCol="0">
            <a:spAutoFit/>
          </a:bodyPr>
          <a:lstStyle/>
          <a:p>
            <a:r>
              <a:rPr lang="en-US" sz="2500" i="1" dirty="0">
                <a:latin typeface="Arial" pitchFamily="34" charset="0"/>
                <a:cs typeface="Arial" pitchFamily="34" charset="0"/>
              </a:rPr>
              <a:t> </a:t>
            </a:r>
            <a:r>
              <a:rPr lang="en-US" sz="2500" i="1" dirty="0" smtClean="0">
                <a:latin typeface="Arial" pitchFamily="34" charset="0"/>
                <a:cs typeface="Arial" pitchFamily="34" charset="0"/>
              </a:rPr>
              <a:t>     Dan Fort, EPA</a:t>
            </a:r>
          </a:p>
          <a:p>
            <a:r>
              <a:rPr lang="en-US" sz="2500" i="1" dirty="0" smtClean="0">
                <a:latin typeface="Arial" pitchFamily="34" charset="0"/>
                <a:cs typeface="Arial" pitchFamily="34" charset="0"/>
              </a:rPr>
              <a:t>      Vince Salamone, OGE</a:t>
            </a:r>
          </a:p>
          <a:p>
            <a:r>
              <a:rPr lang="en-US" sz="2500" i="1" dirty="0">
                <a:latin typeface="Arial" pitchFamily="34" charset="0"/>
                <a:cs typeface="Arial" pitchFamily="34" charset="0"/>
              </a:rPr>
              <a:t> </a:t>
            </a:r>
            <a:r>
              <a:rPr lang="en-US" sz="2500" i="1" dirty="0" smtClean="0">
                <a:latin typeface="Arial" pitchFamily="34" charset="0"/>
                <a:cs typeface="Arial" pitchFamily="34" charset="0"/>
              </a:rPr>
              <a:t>     Karen </a:t>
            </a:r>
            <a:r>
              <a:rPr lang="en-US" sz="2500" i="1" dirty="0">
                <a:latin typeface="Arial" pitchFamily="34" charset="0"/>
                <a:cs typeface="Arial" pitchFamily="34" charset="0"/>
              </a:rPr>
              <a:t>Santoro, NSF  </a:t>
            </a:r>
          </a:p>
          <a:p>
            <a:endParaRPr lang="en-US" sz="2500" i="1" dirty="0" smtClean="0">
              <a:latin typeface="Arial" pitchFamily="34" charset="0"/>
              <a:cs typeface="Arial" pitchFamily="34" charset="0"/>
            </a:endParaRPr>
          </a:p>
          <a:p>
            <a:r>
              <a:rPr lang="en-US" sz="2500" i="1" dirty="0">
                <a:latin typeface="Arial" pitchFamily="34" charset="0"/>
                <a:cs typeface="Arial" pitchFamily="34" charset="0"/>
              </a:rPr>
              <a:t> </a:t>
            </a:r>
            <a:r>
              <a:rPr lang="en-US" sz="2500" i="1" dirty="0" smtClean="0">
                <a:latin typeface="Arial" pitchFamily="34" charset="0"/>
                <a:cs typeface="Arial" pitchFamily="34" charset="0"/>
              </a:rPr>
              <a:t>     March 9, 2016</a:t>
            </a:r>
            <a:endParaRPr lang="en-US" sz="2500" i="1" dirty="0">
              <a:latin typeface="Arial" pitchFamily="34" charset="0"/>
              <a:cs typeface="Arial" pitchFamily="34" charset="0"/>
            </a:endParaRPr>
          </a:p>
        </p:txBody>
      </p:sp>
    </p:spTree>
    <p:extLst>
      <p:ext uri="{BB962C8B-B14F-4D97-AF65-F5344CB8AC3E}">
        <p14:creationId xmlns:p14="http://schemas.microsoft.com/office/powerpoint/2010/main" val="22075684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What do I really need to know about SGEs?</a:t>
            </a:r>
            <a:endParaRPr lang="en-US" dirty="0"/>
          </a:p>
        </p:txBody>
      </p:sp>
      <p:sp>
        <p:nvSpPr>
          <p:cNvPr id="8" name="Content Placeholder 7"/>
          <p:cNvSpPr>
            <a:spLocks noGrp="1"/>
          </p:cNvSpPr>
          <p:nvPr>
            <p:ph sz="half" idx="1"/>
          </p:nvPr>
        </p:nvSpPr>
        <p:spPr>
          <a:xfrm>
            <a:off x="457200" y="1676400"/>
            <a:ext cx="3657600" cy="4572000"/>
          </a:xfrm>
          <a:ln>
            <a:solidFill>
              <a:srgbClr val="FFFF66"/>
            </a:solidFill>
          </a:ln>
        </p:spPr>
        <p:txBody>
          <a:bodyPr>
            <a:normAutofit fontScale="85000" lnSpcReduction="10000"/>
          </a:bodyPr>
          <a:lstStyle/>
          <a:p>
            <a:pPr marL="36576" indent="0">
              <a:buNone/>
            </a:pPr>
            <a:r>
              <a:rPr lang="en-US" sz="3000" dirty="0" smtClean="0">
                <a:latin typeface="Arial" panose="020B0604020202020204" pitchFamily="34" charset="0"/>
                <a:cs typeface="Arial" panose="020B0604020202020204" pitchFamily="34" charset="0"/>
              </a:rPr>
              <a:t>They </a:t>
            </a:r>
            <a:r>
              <a:rPr lang="en-US" sz="3000" dirty="0">
                <a:latin typeface="Arial" panose="020B0604020202020204" pitchFamily="34" charset="0"/>
                <a:cs typeface="Arial" panose="020B0604020202020204" pitchFamily="34" charset="0"/>
              </a:rPr>
              <a:t>are </a:t>
            </a:r>
            <a:r>
              <a:rPr lang="en-US" sz="3000" dirty="0" smtClean="0">
                <a:latin typeface="Arial" panose="020B0604020202020204" pitchFamily="34" charset="0"/>
                <a:cs typeface="Arial" panose="020B0604020202020204" pitchFamily="34" charset="0"/>
              </a:rPr>
              <a:t>employees</a:t>
            </a:r>
          </a:p>
          <a:p>
            <a:pPr marL="36576" indent="0">
              <a:buNone/>
            </a:pP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36576" indent="0">
              <a:buNone/>
            </a:pPr>
            <a:r>
              <a:rPr lang="en-US" sz="3000" dirty="0">
                <a:latin typeface="Arial" panose="020B0604020202020204" pitchFamily="34" charset="0"/>
                <a:cs typeface="Arial" panose="020B0604020202020204" pitchFamily="34" charset="0"/>
              </a:rPr>
              <a:t>They are </a:t>
            </a:r>
            <a:r>
              <a:rPr lang="en-US" sz="3000" dirty="0" smtClean="0">
                <a:latin typeface="Arial" panose="020B0604020202020204" pitchFamily="34" charset="0"/>
                <a:cs typeface="Arial" panose="020B0604020202020204" pitchFamily="34" charset="0"/>
              </a:rPr>
              <a:t>“special”</a:t>
            </a:r>
            <a:endParaRPr lang="en-US" sz="3000" dirty="0">
              <a:latin typeface="Arial" panose="020B0604020202020204" pitchFamily="34" charset="0"/>
              <a:cs typeface="Arial" panose="020B0604020202020204" pitchFamily="34" charset="0"/>
            </a:endParaRPr>
          </a:p>
          <a:p>
            <a:pPr marL="36576" indent="0">
              <a:buNone/>
            </a:pPr>
            <a:endParaRPr lang="en-US" sz="3000" dirty="0">
              <a:latin typeface="Arial" panose="020B0604020202020204" pitchFamily="34" charset="0"/>
              <a:cs typeface="Arial" panose="020B0604020202020204" pitchFamily="34" charset="0"/>
            </a:endParaRPr>
          </a:p>
          <a:p>
            <a:pPr marL="36576" indent="0">
              <a:buNone/>
            </a:pPr>
            <a:r>
              <a:rPr lang="en-US" sz="3000" dirty="0">
                <a:latin typeface="Arial" panose="020B0604020202020204" pitchFamily="34" charset="0"/>
                <a:cs typeface="Arial" panose="020B0604020202020204" pitchFamily="34" charset="0"/>
              </a:rPr>
              <a:t>D</a:t>
            </a:r>
            <a:r>
              <a:rPr lang="en-US" sz="3000" dirty="0" smtClean="0">
                <a:latin typeface="Arial" panose="020B0604020202020204" pitchFamily="34" charset="0"/>
                <a:cs typeface="Arial" panose="020B0604020202020204" pitchFamily="34" charset="0"/>
              </a:rPr>
              <a:t>uties </a:t>
            </a:r>
            <a:r>
              <a:rPr lang="en-US" sz="3000" dirty="0">
                <a:latin typeface="Arial" panose="020B0604020202020204" pitchFamily="34" charset="0"/>
                <a:cs typeface="Arial" panose="020B0604020202020204" pitchFamily="34" charset="0"/>
              </a:rPr>
              <a:t>are </a:t>
            </a:r>
            <a:r>
              <a:rPr lang="en-US" sz="3000" dirty="0" smtClean="0">
                <a:latin typeface="Arial" panose="020B0604020202020204" pitchFamily="34" charset="0"/>
                <a:cs typeface="Arial" panose="020B0604020202020204" pitchFamily="34" charset="0"/>
              </a:rPr>
              <a:t>temporary</a:t>
            </a:r>
            <a:endParaRPr lang="en-US" sz="30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r>
              <a:rPr lang="en-US" sz="3000" dirty="0">
                <a:latin typeface="Arial" panose="020B0604020202020204" pitchFamily="34" charset="0"/>
                <a:cs typeface="Arial" panose="020B0604020202020204" pitchFamily="34" charset="0"/>
              </a:rPr>
              <a:t>D</a:t>
            </a:r>
            <a:r>
              <a:rPr lang="en-US" sz="3000" dirty="0" smtClean="0">
                <a:latin typeface="Arial" panose="020B0604020202020204" pitchFamily="34" charset="0"/>
                <a:cs typeface="Arial" panose="020B0604020202020204" pitchFamily="34" charset="0"/>
              </a:rPr>
              <a:t>on’t </a:t>
            </a:r>
            <a:r>
              <a:rPr lang="en-US" sz="3000" dirty="0">
                <a:latin typeface="Arial" panose="020B0604020202020204" pitchFamily="34" charset="0"/>
                <a:cs typeface="Arial" panose="020B0604020202020204" pitchFamily="34" charset="0"/>
              </a:rPr>
              <a:t>have to </a:t>
            </a:r>
            <a:r>
              <a:rPr lang="en-US" sz="3000" dirty="0" smtClean="0">
                <a:latin typeface="Arial" panose="020B0604020202020204" pitchFamily="34" charset="0"/>
                <a:cs typeface="Arial" panose="020B0604020202020204" pitchFamily="34" charset="0"/>
              </a:rPr>
              <a:t>pay them</a:t>
            </a:r>
          </a:p>
          <a:p>
            <a:pPr marL="36576" indent="0">
              <a:buNone/>
            </a:pPr>
            <a:r>
              <a:rPr lang="en-US" sz="2800" dirty="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pPr marL="36576" indent="0">
              <a:buNone/>
            </a:pPr>
            <a:r>
              <a:rPr lang="en-US" sz="3000" dirty="0">
                <a:latin typeface="Arial" panose="020B0604020202020204" pitchFamily="34" charset="0"/>
                <a:cs typeface="Arial" panose="020B0604020202020204" pitchFamily="34" charset="0"/>
              </a:rPr>
              <a:t>P</a:t>
            </a:r>
            <a:r>
              <a:rPr lang="en-US" sz="3000" dirty="0" smtClean="0">
                <a:latin typeface="Arial" panose="020B0604020202020204" pitchFamily="34" charset="0"/>
                <a:cs typeface="Arial" panose="020B0604020202020204" pitchFamily="34" charset="0"/>
              </a:rPr>
              <a:t>rovide expert advice/independent judgment</a:t>
            </a:r>
            <a:endParaRPr lang="en-US" sz="3000" dirty="0">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xfrm>
            <a:off x="4419600" y="1676401"/>
            <a:ext cx="3657600" cy="4572000"/>
          </a:xfrm>
          <a:ln>
            <a:solidFill>
              <a:srgbClr val="FFFF66"/>
            </a:solidFill>
          </a:ln>
        </p:spPr>
        <p:txBody>
          <a:bodyPr>
            <a:normAutofit fontScale="85000" lnSpcReduction="10000"/>
          </a:bodyPr>
          <a:lstStyle/>
          <a:p>
            <a:pPr marL="36576" indent="0">
              <a:buNone/>
            </a:pPr>
            <a:r>
              <a:rPr lang="en-US" sz="3000" dirty="0">
                <a:latin typeface="Arial" panose="020B0604020202020204" pitchFamily="34" charset="0"/>
                <a:cs typeface="Arial" panose="020B0604020202020204" pitchFamily="34" charset="0"/>
              </a:rPr>
              <a:t>Limited rules apply </a:t>
            </a:r>
          </a:p>
          <a:p>
            <a:pPr marL="36576" indent="0">
              <a:buNone/>
            </a:pPr>
            <a:endParaRPr lang="en-US" sz="3000" dirty="0" smtClean="0">
              <a:latin typeface="Arial" panose="020B0604020202020204" pitchFamily="34" charset="0"/>
              <a:cs typeface="Arial" panose="020B0604020202020204" pitchFamily="34" charset="0"/>
            </a:endParaRPr>
          </a:p>
          <a:p>
            <a:pPr marL="36576" indent="0">
              <a:buNone/>
            </a:pPr>
            <a:r>
              <a:rPr lang="en-US" sz="3000" dirty="0" smtClean="0">
                <a:latin typeface="Arial" panose="020B0604020202020204" pitchFamily="34" charset="0"/>
                <a:cs typeface="Arial" panose="020B0604020202020204" pitchFamily="34" charset="0"/>
              </a:rPr>
              <a:t>See </a:t>
            </a:r>
            <a:r>
              <a:rPr lang="en-US" sz="3000" dirty="0">
                <a:latin typeface="Arial" panose="020B0604020202020204" pitchFamily="34" charset="0"/>
                <a:cs typeface="Arial" panose="020B0604020202020204" pitchFamily="34" charset="0"/>
              </a:rPr>
              <a:t>5 U.S.C. </a:t>
            </a:r>
            <a:r>
              <a:rPr lang="en-US" sz="3000" dirty="0" smtClean="0">
                <a:latin typeface="Arial" panose="020B0604020202020204" pitchFamily="34" charset="0"/>
                <a:cs typeface="Arial" panose="020B0604020202020204" pitchFamily="34" charset="0"/>
              </a:rPr>
              <a:t>2105</a:t>
            </a:r>
            <a:endParaRPr lang="en-US" sz="3000" dirty="0">
              <a:latin typeface="Arial" panose="020B0604020202020204" pitchFamily="34" charset="0"/>
              <a:cs typeface="Arial" panose="020B0604020202020204" pitchFamily="34" charset="0"/>
            </a:endParaRPr>
          </a:p>
          <a:p>
            <a:pPr marL="36576" indent="0">
              <a:buNone/>
            </a:pPr>
            <a:endParaRPr lang="en-US" sz="3000" dirty="0">
              <a:latin typeface="Arial" panose="020B0604020202020204" pitchFamily="34" charset="0"/>
              <a:cs typeface="Arial" panose="020B0604020202020204" pitchFamily="34" charset="0"/>
            </a:endParaRPr>
          </a:p>
          <a:p>
            <a:pPr marL="36576" indent="0">
              <a:buNone/>
            </a:pPr>
            <a:r>
              <a:rPr lang="en-US" sz="3000" dirty="0">
                <a:latin typeface="Arial" panose="020B0604020202020204" pitchFamily="34" charset="0"/>
                <a:cs typeface="Arial" panose="020B0604020202020204" pitchFamily="34" charset="0"/>
              </a:rPr>
              <a:t>130 or less days/365</a:t>
            </a:r>
          </a:p>
          <a:p>
            <a:pPr marL="36576" indent="0">
              <a:buNone/>
            </a:pPr>
            <a:endParaRPr lang="en-US" sz="3000" dirty="0">
              <a:latin typeface="Arial" panose="020B0604020202020204" pitchFamily="34" charset="0"/>
              <a:cs typeface="Arial" panose="020B0604020202020204" pitchFamily="34" charset="0"/>
            </a:endParaRPr>
          </a:p>
          <a:p>
            <a:pPr marL="36576" indent="0">
              <a:buNone/>
            </a:pPr>
            <a:r>
              <a:rPr lang="en-US" sz="3000" dirty="0">
                <a:latin typeface="Arial" panose="020B0604020202020204" pitchFamily="34" charset="0"/>
                <a:cs typeface="Arial" panose="020B0604020202020204" pitchFamily="34" charset="0"/>
              </a:rPr>
              <a:t>See 18 U.S.C. 202</a:t>
            </a:r>
          </a:p>
          <a:p>
            <a:pPr marL="36576" indent="0">
              <a:buNone/>
            </a:pPr>
            <a:endParaRPr lang="en-US" sz="3000" dirty="0" smtClean="0">
              <a:latin typeface="Arial" panose="020B0604020202020204" pitchFamily="34" charset="0"/>
              <a:cs typeface="Arial" panose="020B0604020202020204" pitchFamily="34" charset="0"/>
            </a:endParaRPr>
          </a:p>
          <a:p>
            <a:pPr marL="36576" indent="0">
              <a:buNone/>
            </a:pPr>
            <a:r>
              <a:rPr lang="en-US" sz="3000" dirty="0" smtClean="0">
                <a:latin typeface="Arial" panose="020B0604020202020204" pitchFamily="34" charset="0"/>
                <a:cs typeface="Arial" panose="020B0604020202020204" pitchFamily="34" charset="0"/>
              </a:rPr>
              <a:t>Help ensure  committee balance </a:t>
            </a:r>
            <a:endParaRPr lang="en-US" dirty="0"/>
          </a:p>
        </p:txBody>
      </p:sp>
    </p:spTree>
    <p:extLst>
      <p:ext uri="{BB962C8B-B14F-4D97-AF65-F5344CB8AC3E}">
        <p14:creationId xmlns:p14="http://schemas.microsoft.com/office/powerpoint/2010/main" val="35786767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Executive Branch Workforce</a:t>
            </a:r>
            <a:br>
              <a:rPr lang="en-US" dirty="0" smtClean="0"/>
            </a:br>
            <a:r>
              <a:rPr lang="en-US" dirty="0" smtClean="0"/>
              <a:t>4,122,000*  </a:t>
            </a:r>
            <a:br>
              <a:rPr lang="en-US" dirty="0" smtClean="0"/>
            </a:br>
            <a:endParaRPr lang="en-US" dirty="0"/>
          </a:p>
        </p:txBody>
      </p:sp>
      <p:sp>
        <p:nvSpPr>
          <p:cNvPr id="3" name="Text Placeholder 2"/>
          <p:cNvSpPr>
            <a:spLocks noGrp="1"/>
          </p:cNvSpPr>
          <p:nvPr>
            <p:ph type="body" idx="1"/>
          </p:nvPr>
        </p:nvSpPr>
        <p:spPr>
          <a:xfrm>
            <a:off x="457200" y="5791200"/>
            <a:ext cx="3124200" cy="1066800"/>
          </a:xfrm>
        </p:spPr>
        <p:txBody>
          <a:bodyPr>
            <a:normAutofit/>
          </a:bodyPr>
          <a:lstStyle/>
          <a:p>
            <a:r>
              <a:rPr lang="en-US" sz="1800" b="0" dirty="0" smtClean="0">
                <a:solidFill>
                  <a:srgbClr val="FFFF00"/>
                </a:solidFill>
              </a:rPr>
              <a:t>*2014 Annual OGE Survey Questionnaire </a:t>
            </a:r>
            <a:endParaRPr lang="en-US" sz="1800" b="0" dirty="0">
              <a:solidFill>
                <a:srgbClr val="FFFF00"/>
              </a:solidFill>
            </a:endParaRPr>
          </a:p>
        </p:txBody>
      </p:sp>
      <p:sp>
        <p:nvSpPr>
          <p:cNvPr id="5" name="Text Placeholder 4"/>
          <p:cNvSpPr>
            <a:spLocks noGrp="1"/>
          </p:cNvSpPr>
          <p:nvPr>
            <p:ph type="body" sz="half" idx="3"/>
          </p:nvPr>
        </p:nvSpPr>
        <p:spPr>
          <a:xfrm>
            <a:off x="4645025" y="5791200"/>
            <a:ext cx="4041775" cy="1066800"/>
          </a:xfrm>
        </p:spPr>
        <p:txBody>
          <a:bodyPr>
            <a:normAutofit/>
          </a:bodyPr>
          <a:lstStyle/>
          <a:p>
            <a:r>
              <a:rPr lang="en-US" sz="1800" b="0" dirty="0" smtClean="0">
                <a:solidFill>
                  <a:schemeClr val="tx1"/>
                </a:solidFill>
              </a:rPr>
              <a:t>* OPM Website     </a:t>
            </a:r>
          </a:p>
          <a:p>
            <a:r>
              <a:rPr lang="en-US" sz="1800" b="0" dirty="0" smtClean="0">
                <a:solidFill>
                  <a:schemeClr val="tx1"/>
                </a:solidFill>
              </a:rPr>
              <a:t>   Information </a:t>
            </a:r>
            <a:endParaRPr lang="en-US" sz="1800" b="0" dirty="0">
              <a:solidFill>
                <a:schemeClr val="tx1"/>
              </a:solidFill>
            </a:endParaRPr>
          </a:p>
        </p:txBody>
      </p:sp>
      <p:sp>
        <p:nvSpPr>
          <p:cNvPr id="4" name="Content Placeholder 3"/>
          <p:cNvSpPr>
            <a:spLocks noGrp="1"/>
          </p:cNvSpPr>
          <p:nvPr>
            <p:ph sz="quarter" idx="2"/>
          </p:nvPr>
        </p:nvSpPr>
        <p:spPr>
          <a:xfrm>
            <a:off x="457200" y="1516912"/>
            <a:ext cx="3962400" cy="4198088"/>
          </a:xfrm>
          <a:ln>
            <a:solidFill>
              <a:schemeClr val="tx1"/>
            </a:solidFill>
          </a:ln>
        </p:spPr>
        <p:txBody>
          <a:bodyPr>
            <a:noAutofit/>
          </a:bodyPr>
          <a:lstStyle/>
          <a:p>
            <a:pPr marL="36576" indent="0">
              <a:buNone/>
            </a:pPr>
            <a:r>
              <a:rPr lang="en-US" sz="2800" dirty="0" smtClean="0"/>
              <a:t>Civilians</a:t>
            </a:r>
            <a:endParaRPr lang="en-US" sz="1400" dirty="0" smtClean="0"/>
          </a:p>
          <a:p>
            <a:pPr marL="36576" indent="0">
              <a:buNone/>
            </a:pPr>
            <a:endParaRPr lang="en-US" sz="2800" dirty="0" smtClean="0"/>
          </a:p>
          <a:p>
            <a:pPr marL="36576" indent="0">
              <a:buNone/>
            </a:pPr>
            <a:r>
              <a:rPr lang="en-US" sz="2800" dirty="0"/>
              <a:t>Uniformed </a:t>
            </a:r>
            <a:r>
              <a:rPr lang="en-US" sz="2800" dirty="0" smtClean="0"/>
              <a:t>military</a:t>
            </a:r>
          </a:p>
          <a:p>
            <a:pPr marL="36576" indent="0">
              <a:buNone/>
            </a:pPr>
            <a:endParaRPr lang="en-US" sz="2800" dirty="0"/>
          </a:p>
          <a:p>
            <a:pPr marL="36576" indent="0">
              <a:buNone/>
            </a:pPr>
            <a:r>
              <a:rPr lang="en-US" sz="2800" dirty="0" smtClean="0">
                <a:solidFill>
                  <a:srgbClr val="FFFF00"/>
                </a:solidFill>
              </a:rPr>
              <a:t>Total SGEs</a:t>
            </a:r>
          </a:p>
          <a:p>
            <a:pPr marL="36576" indent="0">
              <a:buNone/>
            </a:pPr>
            <a:endParaRPr lang="en-US" sz="2800" dirty="0" smtClean="0"/>
          </a:p>
          <a:p>
            <a:pPr marL="36576" indent="0">
              <a:buNone/>
            </a:pPr>
            <a:r>
              <a:rPr lang="en-US" sz="2800" dirty="0" smtClean="0">
                <a:solidFill>
                  <a:srgbClr val="FFFF00"/>
                </a:solidFill>
              </a:rPr>
              <a:t>Total SGE Report Filers  </a:t>
            </a:r>
          </a:p>
        </p:txBody>
      </p:sp>
      <p:sp>
        <p:nvSpPr>
          <p:cNvPr id="6" name="Content Placeholder 5"/>
          <p:cNvSpPr>
            <a:spLocks noGrp="1"/>
          </p:cNvSpPr>
          <p:nvPr>
            <p:ph sz="quarter" idx="4"/>
          </p:nvPr>
        </p:nvSpPr>
        <p:spPr>
          <a:xfrm>
            <a:off x="4648200" y="1524000"/>
            <a:ext cx="4041775" cy="4190999"/>
          </a:xfrm>
          <a:ln>
            <a:solidFill>
              <a:schemeClr val="tx1"/>
            </a:solidFill>
          </a:ln>
        </p:spPr>
        <p:txBody>
          <a:bodyPr>
            <a:normAutofit/>
          </a:bodyPr>
          <a:lstStyle/>
          <a:p>
            <a:pPr marL="36576" indent="0">
              <a:buNone/>
            </a:pPr>
            <a:r>
              <a:rPr lang="en-US" sz="2800" dirty="0" smtClean="0"/>
              <a:t>2,663,000*</a:t>
            </a:r>
          </a:p>
          <a:p>
            <a:pPr marL="36576" indent="0">
              <a:buNone/>
            </a:pPr>
            <a:endParaRPr lang="en-US" sz="2800" dirty="0" smtClean="0"/>
          </a:p>
          <a:p>
            <a:pPr marL="36576" indent="0">
              <a:buNone/>
            </a:pPr>
            <a:r>
              <a:rPr lang="en-US" sz="2800" dirty="0" smtClean="0"/>
              <a:t>1,459,000*</a:t>
            </a:r>
          </a:p>
          <a:p>
            <a:pPr marL="36576" indent="0">
              <a:buNone/>
            </a:pPr>
            <a:endParaRPr lang="en-US" sz="2800" dirty="0" smtClean="0">
              <a:solidFill>
                <a:srgbClr val="FFFF00"/>
              </a:solidFill>
            </a:endParaRPr>
          </a:p>
          <a:p>
            <a:pPr marL="36576" indent="0">
              <a:buNone/>
            </a:pPr>
            <a:r>
              <a:rPr lang="en-US" sz="2800" dirty="0" smtClean="0">
                <a:solidFill>
                  <a:srgbClr val="FFFF00"/>
                </a:solidFill>
              </a:rPr>
              <a:t>45,748*</a:t>
            </a:r>
          </a:p>
          <a:p>
            <a:pPr marL="36576" indent="0">
              <a:buNone/>
            </a:pPr>
            <a:endParaRPr lang="en-US" sz="2800" dirty="0" smtClean="0"/>
          </a:p>
          <a:p>
            <a:pPr marL="36576" indent="0">
              <a:buNone/>
            </a:pPr>
            <a:r>
              <a:rPr lang="en-US" sz="2800" dirty="0" smtClean="0">
                <a:solidFill>
                  <a:srgbClr val="FFFF00"/>
                </a:solidFill>
              </a:rPr>
              <a:t>26,204</a:t>
            </a:r>
            <a:r>
              <a:rPr lang="en-US" sz="3200" dirty="0" smtClean="0">
                <a:solidFill>
                  <a:srgbClr val="FFFF00"/>
                </a:solidFill>
              </a:rPr>
              <a:t>*</a:t>
            </a:r>
            <a:endParaRPr lang="en-US" sz="3200" dirty="0" smtClean="0"/>
          </a:p>
          <a:p>
            <a:endParaRPr lang="en-US" sz="3600" dirty="0"/>
          </a:p>
          <a:p>
            <a:endParaRPr lang="en-US" sz="3600" dirty="0"/>
          </a:p>
        </p:txBody>
      </p:sp>
    </p:spTree>
    <p:extLst>
      <p:ext uri="{BB962C8B-B14F-4D97-AF65-F5344CB8AC3E}">
        <p14:creationId xmlns:p14="http://schemas.microsoft.com/office/powerpoint/2010/main" val="1082541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rmAutofit/>
          </a:bodyPr>
          <a:lstStyle/>
          <a:p>
            <a:pPr algn="ctr"/>
            <a:r>
              <a:rPr lang="en-US" dirty="0" smtClean="0"/>
              <a:t>What kind of SGE am 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71600"/>
            <a:ext cx="7924800" cy="4876800"/>
          </a:xfrm>
        </p:spPr>
      </p:pic>
    </p:spTree>
    <p:extLst>
      <p:ext uri="{BB962C8B-B14F-4D97-AF65-F5344CB8AC3E}">
        <p14:creationId xmlns:p14="http://schemas.microsoft.com/office/powerpoint/2010/main" val="12943935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022350"/>
          </a:xfrm>
        </p:spPr>
        <p:txBody>
          <a:bodyPr/>
          <a:lstStyle/>
          <a:p>
            <a:pPr algn="ctr"/>
            <a:r>
              <a:rPr lang="en-US" dirty="0" smtClean="0"/>
              <a:t>An SGE Generalization </a:t>
            </a:r>
            <a:endParaRPr lang="en-US" dirty="0"/>
          </a:p>
        </p:txBody>
      </p:sp>
      <p:sp>
        <p:nvSpPr>
          <p:cNvPr id="3" name="Text Placeholder 2"/>
          <p:cNvSpPr>
            <a:spLocks noGrp="1"/>
          </p:cNvSpPr>
          <p:nvPr>
            <p:ph type="body" idx="1"/>
          </p:nvPr>
        </p:nvSpPr>
        <p:spPr>
          <a:xfrm>
            <a:off x="685800" y="3886200"/>
            <a:ext cx="3124200" cy="2781300"/>
          </a:xfrm>
          <a:solidFill>
            <a:srgbClr val="FFC000"/>
          </a:solidFill>
        </p:spPr>
        <p:txBody>
          <a:bodyPr/>
          <a:lstStyle/>
          <a:p>
            <a:endParaRPr lang="en-US" dirty="0" smtClean="0"/>
          </a:p>
          <a:p>
            <a:endParaRPr lang="en-US" dirty="0"/>
          </a:p>
          <a:p>
            <a:pPr algn="ctr"/>
            <a:r>
              <a:rPr lang="en-US" dirty="0" smtClean="0"/>
              <a:t>FACA SGEs</a:t>
            </a:r>
            <a:endParaRPr lang="en-US" dirty="0"/>
          </a:p>
        </p:txBody>
      </p:sp>
      <p:sp>
        <p:nvSpPr>
          <p:cNvPr id="4" name="Text Placeholder 3"/>
          <p:cNvSpPr>
            <a:spLocks noGrp="1"/>
          </p:cNvSpPr>
          <p:nvPr>
            <p:ph type="body" sz="half" idx="3"/>
          </p:nvPr>
        </p:nvSpPr>
        <p:spPr>
          <a:xfrm>
            <a:off x="4876800" y="3810000"/>
            <a:ext cx="3200400" cy="2857500"/>
          </a:xfrm>
          <a:solidFill>
            <a:schemeClr val="bg2">
              <a:lumMod val="60000"/>
              <a:lumOff val="40000"/>
            </a:schemeClr>
          </a:solidFill>
        </p:spPr>
        <p:txBody>
          <a:bodyPr/>
          <a:lstStyle/>
          <a:p>
            <a:endParaRPr lang="en-US" dirty="0" smtClean="0"/>
          </a:p>
          <a:p>
            <a:endParaRPr lang="en-US" dirty="0"/>
          </a:p>
          <a:p>
            <a:r>
              <a:rPr lang="en-US" dirty="0" smtClean="0">
                <a:solidFill>
                  <a:srgbClr val="FFC000"/>
                </a:solidFill>
              </a:rPr>
              <a:t>NON-FACA SGEs</a:t>
            </a:r>
            <a:endParaRPr lang="en-US" dirty="0">
              <a:solidFill>
                <a:srgbClr val="FFC000"/>
              </a:solidFill>
            </a:endParaRPr>
          </a:p>
        </p:txBody>
      </p:sp>
      <p:sp>
        <p:nvSpPr>
          <p:cNvPr id="5" name="Content Placeholder 4"/>
          <p:cNvSpPr>
            <a:spLocks noGrp="1"/>
          </p:cNvSpPr>
          <p:nvPr>
            <p:ph sz="quarter" idx="2"/>
          </p:nvPr>
        </p:nvSpPr>
        <p:spPr>
          <a:xfrm>
            <a:off x="685800" y="1371601"/>
            <a:ext cx="3505200" cy="2133600"/>
          </a:xfrm>
        </p:spPr>
        <p:txBody>
          <a:bodyPr>
            <a:normAutofit/>
          </a:bodyPr>
          <a:lstStyle/>
          <a:p>
            <a:pPr marL="36576" indent="0">
              <a:buNone/>
            </a:pPr>
            <a:r>
              <a:rPr lang="en-US" b="1" dirty="0" smtClean="0"/>
              <a:t>SGEs serving as members on </a:t>
            </a:r>
            <a:r>
              <a:rPr lang="en-US" b="1" dirty="0"/>
              <a:t>F</a:t>
            </a:r>
            <a:r>
              <a:rPr lang="en-US" b="1" dirty="0" smtClean="0"/>
              <a:t>ederal Advisory Committees subject to FACA </a:t>
            </a:r>
          </a:p>
          <a:p>
            <a:pPr marL="36576" indent="0">
              <a:buNone/>
            </a:pPr>
            <a:endParaRPr lang="en-US" b="1" dirty="0"/>
          </a:p>
        </p:txBody>
      </p:sp>
      <p:sp>
        <p:nvSpPr>
          <p:cNvPr id="6" name="Content Placeholder 5"/>
          <p:cNvSpPr>
            <a:spLocks noGrp="1"/>
          </p:cNvSpPr>
          <p:nvPr>
            <p:ph sz="quarter" idx="4"/>
          </p:nvPr>
        </p:nvSpPr>
        <p:spPr>
          <a:xfrm>
            <a:off x="4648200" y="1447800"/>
            <a:ext cx="4038600" cy="2590800"/>
          </a:xfrm>
        </p:spPr>
        <p:txBody>
          <a:bodyPr>
            <a:normAutofit fontScale="62500" lnSpcReduction="20000"/>
          </a:bodyPr>
          <a:lstStyle/>
          <a:p>
            <a:pPr marL="36576" indent="0">
              <a:buNone/>
            </a:pPr>
            <a:r>
              <a:rPr lang="en-US" sz="3800" b="1" dirty="0" smtClean="0"/>
              <a:t>SGEs performing duties in a Non-FACA setting (e.g., as experts, consultants, members of non-FACA committees etc.) </a:t>
            </a:r>
          </a:p>
          <a:p>
            <a:pPr marL="36576" indent="0">
              <a:buNone/>
            </a:pPr>
            <a:r>
              <a:rPr lang="en-US" dirty="0" smtClean="0"/>
              <a:t> </a:t>
            </a:r>
            <a:endParaRPr lang="en-US" dirty="0"/>
          </a:p>
        </p:txBody>
      </p:sp>
    </p:spTree>
    <p:extLst>
      <p:ext uri="{BB962C8B-B14F-4D97-AF65-F5344CB8AC3E}">
        <p14:creationId xmlns:p14="http://schemas.microsoft.com/office/powerpoint/2010/main" val="25533045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9" y="5"/>
            <a:ext cx="9144000" cy="1066795"/>
          </a:xfrm>
        </p:spPr>
        <p:txBody>
          <a:bodyPr>
            <a:normAutofit/>
          </a:bodyPr>
          <a:lstStyle/>
          <a:p>
            <a:r>
              <a:rPr lang="en-US" sz="4400" b="1" dirty="0" smtClean="0">
                <a:solidFill>
                  <a:srgbClr val="FFFF66"/>
                </a:solidFill>
                <a:effectLst>
                  <a:outerShdw blurRad="38100" dist="38100" dir="2700000" algn="tl">
                    <a:srgbClr val="000000">
                      <a:alpha val="43137"/>
                    </a:srgbClr>
                  </a:outerShdw>
                </a:effectLst>
                <a:latin typeface="Arial" pitchFamily="34" charset="0"/>
                <a:cs typeface="Arial" pitchFamily="34" charset="0"/>
              </a:rPr>
              <a:t>   </a:t>
            </a:r>
            <a:r>
              <a:rPr lang="en-US" sz="4400" b="1" dirty="0" smtClean="0">
                <a:effectLst>
                  <a:outerShdw blurRad="38100" dist="38100" dir="2700000" algn="tl">
                    <a:srgbClr val="000000">
                      <a:alpha val="43137"/>
                    </a:srgbClr>
                  </a:outerShdw>
                </a:effectLst>
                <a:latin typeface="Arial" pitchFamily="34" charset="0"/>
                <a:cs typeface="Arial" pitchFamily="34" charset="0"/>
              </a:rPr>
              <a:t>FACA</a:t>
            </a:r>
            <a:endParaRPr lang="en-US" sz="4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990600"/>
            <a:ext cx="8686800" cy="5638800"/>
          </a:xfrm>
        </p:spPr>
        <p:txBody>
          <a:bodyPr>
            <a:normAutofit lnSpcReduction="10000"/>
          </a:bodyPr>
          <a:lstStyle/>
          <a:p>
            <a:pPr>
              <a:spcAft>
                <a:spcPts val="600"/>
              </a:spcAft>
            </a:pPr>
            <a:r>
              <a:rPr lang="en-US" sz="2400" b="1" dirty="0" smtClean="0">
                <a:latin typeface="Arial" pitchFamily="34" charset="0"/>
                <a:cs typeface="Arial" pitchFamily="34" charset="0"/>
              </a:rPr>
              <a:t>Enacted in 1972 (5 U.S.C. App)</a:t>
            </a:r>
          </a:p>
          <a:p>
            <a:pPr>
              <a:spcAft>
                <a:spcPts val="600"/>
              </a:spcAft>
            </a:pPr>
            <a:endParaRPr lang="en-US" sz="2400" b="1" dirty="0" smtClean="0">
              <a:latin typeface="Arial" pitchFamily="34" charset="0"/>
              <a:cs typeface="Arial" pitchFamily="34" charset="0"/>
            </a:endParaRPr>
          </a:p>
          <a:p>
            <a:pPr>
              <a:spcAft>
                <a:spcPts val="600"/>
              </a:spcAft>
            </a:pPr>
            <a:r>
              <a:rPr lang="en-US" sz="2400" b="1" dirty="0" smtClean="0">
                <a:latin typeface="Arial" pitchFamily="34" charset="0"/>
                <a:cs typeface="Arial" pitchFamily="34" charset="0"/>
              </a:rPr>
              <a:t>Applies only to the executive branch </a:t>
            </a:r>
          </a:p>
          <a:p>
            <a:pPr>
              <a:spcAft>
                <a:spcPts val="600"/>
              </a:spcAft>
            </a:pPr>
            <a:endParaRPr lang="en-US" sz="2400" b="1" dirty="0" smtClean="0">
              <a:latin typeface="Arial" pitchFamily="34" charset="0"/>
              <a:cs typeface="Arial" pitchFamily="34" charset="0"/>
            </a:endParaRPr>
          </a:p>
          <a:p>
            <a:pPr>
              <a:spcAft>
                <a:spcPts val="600"/>
              </a:spcAft>
            </a:pPr>
            <a:r>
              <a:rPr lang="en-US" sz="2400" b="1" dirty="0" smtClean="0">
                <a:latin typeface="Arial" pitchFamily="34" charset="0"/>
                <a:cs typeface="Arial" pitchFamily="34" charset="0"/>
              </a:rPr>
              <a:t>Provides independent and accessible advice</a:t>
            </a:r>
          </a:p>
          <a:p>
            <a:pPr>
              <a:spcAft>
                <a:spcPts val="600"/>
              </a:spcAft>
            </a:pPr>
            <a:endParaRPr lang="en-US" sz="2400" b="1" dirty="0" smtClean="0">
              <a:solidFill>
                <a:srgbClr val="FFFF00"/>
              </a:solidFill>
              <a:latin typeface="Arial" pitchFamily="34" charset="0"/>
              <a:cs typeface="Arial" pitchFamily="34" charset="0"/>
            </a:endParaRPr>
          </a:p>
          <a:p>
            <a:pPr>
              <a:spcAft>
                <a:spcPts val="600"/>
              </a:spcAft>
            </a:pPr>
            <a:r>
              <a:rPr lang="en-US" sz="2400" b="1" dirty="0" smtClean="0">
                <a:latin typeface="Arial" pitchFamily="34" charset="0"/>
                <a:cs typeface="Arial" pitchFamily="34" charset="0"/>
              </a:rPr>
              <a:t>Formalizes process for establishing, operating, overseeing &amp; terminating advisory committees</a:t>
            </a:r>
          </a:p>
          <a:p>
            <a:pPr>
              <a:spcAft>
                <a:spcPts val="600"/>
              </a:spcAft>
            </a:pPr>
            <a:endParaRPr lang="en-US" sz="2400" b="1" dirty="0" smtClean="0">
              <a:latin typeface="Arial" pitchFamily="34" charset="0"/>
              <a:cs typeface="Arial" pitchFamily="34" charset="0"/>
            </a:endParaRPr>
          </a:p>
          <a:p>
            <a:pPr>
              <a:spcAft>
                <a:spcPts val="600"/>
              </a:spcAft>
            </a:pPr>
            <a:r>
              <a:rPr lang="en-US" sz="2400" b="1" dirty="0" smtClean="0">
                <a:latin typeface="Arial" pitchFamily="34" charset="0"/>
                <a:cs typeface="Arial" pitchFamily="34" charset="0"/>
              </a:rPr>
              <a:t>Requires that committees are advisory only </a:t>
            </a:r>
          </a:p>
          <a:p>
            <a:pPr>
              <a:spcAft>
                <a:spcPts val="600"/>
              </a:spcAft>
            </a:pPr>
            <a:endParaRPr lang="en-US" sz="2400" b="1" dirty="0">
              <a:latin typeface="Arial" pitchFamily="34" charset="0"/>
              <a:cs typeface="Arial" pitchFamily="34" charset="0"/>
            </a:endParaRPr>
          </a:p>
          <a:p>
            <a:pPr>
              <a:spcAft>
                <a:spcPts val="600"/>
              </a:spcAft>
            </a:pPr>
            <a:r>
              <a:rPr lang="en-US" sz="2400" b="1" dirty="0" smtClean="0">
                <a:latin typeface="Arial" pitchFamily="34" charset="0"/>
                <a:cs typeface="Arial" pitchFamily="34" charset="0"/>
              </a:rPr>
              <a:t>FACA regulations: </a:t>
            </a:r>
            <a:r>
              <a:rPr lang="en-US" sz="2400" b="1" u="sng" dirty="0" smtClean="0">
                <a:latin typeface="Arial" pitchFamily="34" charset="0"/>
                <a:cs typeface="Arial" pitchFamily="34" charset="0"/>
              </a:rPr>
              <a:t>41 C.F.R. Parts 101-6 and 102-3</a:t>
            </a:r>
            <a:endParaRPr lang="en-US" sz="2400" b="1" dirty="0" smtClean="0">
              <a:latin typeface="Arial" pitchFamily="34" charset="0"/>
              <a:cs typeface="Arial" pitchFamily="34" charset="0"/>
            </a:endParaRPr>
          </a:p>
          <a:p>
            <a:pPr lvl="1">
              <a:buFontTx/>
              <a:buNone/>
            </a:pPr>
            <a:endParaRPr lang="en-US" sz="1800" b="1" dirty="0" smtClean="0"/>
          </a:p>
          <a:p>
            <a:endParaRPr lang="en-US" dirty="0"/>
          </a:p>
        </p:txBody>
      </p:sp>
      <p:grpSp>
        <p:nvGrpSpPr>
          <p:cNvPr id="4" name="Group 39"/>
          <p:cNvGrpSpPr>
            <a:grpSpLocks/>
          </p:cNvGrpSpPr>
          <p:nvPr/>
        </p:nvGrpSpPr>
        <p:grpSpPr bwMode="auto">
          <a:xfrm>
            <a:off x="6343934" y="5"/>
            <a:ext cx="2743200" cy="2514595"/>
            <a:chOff x="8382000" y="4267200"/>
            <a:chExt cx="609600" cy="609601"/>
          </a:xfrm>
        </p:grpSpPr>
        <p:sp>
          <p:nvSpPr>
            <p:cNvPr id="5" name="Rectangle 4"/>
            <p:cNvSpPr/>
            <p:nvPr/>
          </p:nvSpPr>
          <p:spPr>
            <a:xfrm>
              <a:off x="8382000" y="4267200"/>
              <a:ext cx="609600" cy="609601"/>
            </a:xfrm>
            <a:prstGeom prst="rect">
              <a:avLst/>
            </a:prstGeom>
            <a:solidFill>
              <a:schemeClr val="tx2">
                <a:lumMod val="60000"/>
                <a:lumOff val="40000"/>
              </a:schemeClr>
            </a:solidFill>
            <a:ln w="3175">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6" name="Picture 26" descr="C:\Documents and Settings\GerardADunni\My Documents\My Pictures\Untitled-1.png"/>
            <p:cNvPicPr>
              <a:picLocks noChangeAspect="1" noChangeArrowheads="1"/>
            </p:cNvPicPr>
            <p:nvPr/>
          </p:nvPicPr>
          <p:blipFill>
            <a:blip r:embed="rId2" cstate="print"/>
            <a:srcRect/>
            <a:stretch>
              <a:fillRect/>
            </a:stretch>
          </p:blipFill>
          <p:spPr bwMode="auto">
            <a:xfrm>
              <a:off x="8458200" y="4267201"/>
              <a:ext cx="502750" cy="609600"/>
            </a:xfrm>
            <a:prstGeom prst="rect">
              <a:avLst/>
            </a:prstGeom>
            <a:noFill/>
            <a:ln w="9525">
              <a:noFill/>
              <a:miter lim="800000"/>
              <a:headEnd/>
              <a:tailEnd/>
            </a:ln>
            <a:scene3d>
              <a:camera prst="orthographicFront"/>
              <a:lightRig rig="threePt" dir="t"/>
            </a:scene3d>
            <a:sp3d>
              <a:bevelT/>
            </a:sp3d>
          </p:spPr>
        </p:pic>
      </p:grpSp>
    </p:spTree>
    <p:extLst>
      <p:ext uri="{BB962C8B-B14F-4D97-AF65-F5344CB8AC3E}">
        <p14:creationId xmlns:p14="http://schemas.microsoft.com/office/powerpoint/2010/main" val="132743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6815</TotalTime>
  <Words>1638</Words>
  <Application>Microsoft Office PowerPoint</Application>
  <PresentationFormat>On-screen Show (4:3)</PresentationFormat>
  <Paragraphs>477</Paragraphs>
  <Slides>45</Slides>
  <Notes>14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Technic</vt:lpstr>
      <vt:lpstr>PowerPoint Presentation</vt:lpstr>
      <vt:lpstr>PowerPoint Presentation</vt:lpstr>
      <vt:lpstr>What is an SGE?</vt:lpstr>
      <vt:lpstr>18 USC 202(a) </vt:lpstr>
      <vt:lpstr>What do I really need to know about SGEs?</vt:lpstr>
      <vt:lpstr>Executive Branch Workforce 4,122,000*   </vt:lpstr>
      <vt:lpstr>What kind of SGE am I?</vt:lpstr>
      <vt:lpstr>An SGE Generalization </vt:lpstr>
      <vt:lpstr>   FACA</vt:lpstr>
      <vt:lpstr>PowerPoint Presentation</vt:lpstr>
      <vt:lpstr>Designating the “status” of committee members </vt:lpstr>
      <vt:lpstr>FACA Rule Says</vt:lpstr>
      <vt:lpstr>PowerPoint Presentation</vt:lpstr>
      <vt:lpstr>PowerPoint Presentation</vt:lpstr>
      <vt:lpstr>Non-FACA SGEs Designations </vt:lpstr>
      <vt:lpstr>PowerPoint Presentation</vt:lpstr>
      <vt:lpstr>PowerPoint Presentation</vt:lpstr>
      <vt:lpstr>Don’t Mix Up Your SGEs with Representatives</vt:lpstr>
      <vt:lpstr> Designation Factors  (82 x 22) </vt:lpstr>
      <vt:lpstr>What documents help  in designating member status?</vt:lpstr>
      <vt:lpstr>OGE GUIDANCE </vt:lpstr>
      <vt:lpstr>FOCUS ON FACA - SGEs</vt:lpstr>
      <vt:lpstr>Focus on Non-FACA SGEs </vt:lpstr>
      <vt:lpstr> Advisory Committee  Best Practices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SGE Transition</vt:lpstr>
      <vt:lpstr>Financial Disclosure</vt:lpstr>
      <vt:lpstr>Financial Disclosure </vt:lpstr>
      <vt:lpstr>Financial Disclosure </vt:lpstr>
      <vt:lpstr>          Training</vt:lpstr>
      <vt:lpstr>Federally Registered Lobbyists FACA-SGEs</vt:lpstr>
      <vt:lpstr>Lobbying- Non-FACA SGEs</vt:lpstr>
      <vt:lpstr>Political Activity- FACA-SGEs</vt:lpstr>
      <vt:lpstr>Political Activity Non-FACA SGEs</vt:lpstr>
      <vt:lpstr>GAO SGE ENGAGEMENT</vt:lpstr>
      <vt:lpstr>GAO Focus</vt:lpstr>
      <vt:lpstr>PowerPoint Presentation</vt:lpstr>
      <vt:lpstr>Ethics Rules  That Impact SGEs </vt:lpstr>
    </vt:vector>
  </TitlesOfParts>
  <Company>US Office of Government Ethics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hlharper</dc:creator>
  <cp:lastModifiedBy>Vincent Salamone</cp:lastModifiedBy>
  <cp:revision>411</cp:revision>
  <cp:lastPrinted>2016-02-27T22:51:48Z</cp:lastPrinted>
  <dcterms:created xsi:type="dcterms:W3CDTF">2011-07-28T20:22:50Z</dcterms:created>
  <dcterms:modified xsi:type="dcterms:W3CDTF">2016-02-29T20:27:15Z</dcterms:modified>
</cp:coreProperties>
</file>